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0" r:id="rId3"/>
    <p:sldMasterId id="2147483676" r:id="rId4"/>
  </p:sldMasterIdLst>
  <p:notesMasterIdLst>
    <p:notesMasterId r:id="rId33"/>
  </p:notesMasterIdLst>
  <p:handoutMasterIdLst>
    <p:handoutMasterId r:id="rId34"/>
  </p:handoutMasterIdLst>
  <p:sldIdLst>
    <p:sldId id="380" r:id="rId5"/>
    <p:sldId id="431" r:id="rId6"/>
    <p:sldId id="403" r:id="rId7"/>
    <p:sldId id="404" r:id="rId8"/>
    <p:sldId id="432" r:id="rId9"/>
    <p:sldId id="434" r:id="rId10"/>
    <p:sldId id="433" r:id="rId11"/>
    <p:sldId id="435" r:id="rId12"/>
    <p:sldId id="437" r:id="rId13"/>
    <p:sldId id="440" r:id="rId14"/>
    <p:sldId id="443" r:id="rId15"/>
    <p:sldId id="467" r:id="rId16"/>
    <p:sldId id="270" r:id="rId17"/>
    <p:sldId id="463" r:id="rId18"/>
    <p:sldId id="464" r:id="rId19"/>
    <p:sldId id="462" r:id="rId20"/>
    <p:sldId id="465" r:id="rId21"/>
    <p:sldId id="468" r:id="rId22"/>
    <p:sldId id="470" r:id="rId23"/>
    <p:sldId id="471" r:id="rId24"/>
    <p:sldId id="477" r:id="rId25"/>
    <p:sldId id="473" r:id="rId26"/>
    <p:sldId id="474" r:id="rId27"/>
    <p:sldId id="475" r:id="rId28"/>
    <p:sldId id="256" r:id="rId29"/>
    <p:sldId id="478" r:id="rId30"/>
    <p:sldId id="476" r:id="rId31"/>
    <p:sldId id="454"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1CA010-85AE-43A6-B774-E354508DCE8A}">
          <p14:sldIdLst>
            <p14:sldId id="380"/>
            <p14:sldId id="431"/>
            <p14:sldId id="403"/>
            <p14:sldId id="404"/>
            <p14:sldId id="432"/>
            <p14:sldId id="434"/>
            <p14:sldId id="433"/>
            <p14:sldId id="435"/>
            <p14:sldId id="437"/>
            <p14:sldId id="440"/>
            <p14:sldId id="443"/>
            <p14:sldId id="467"/>
            <p14:sldId id="270"/>
            <p14:sldId id="463"/>
            <p14:sldId id="464"/>
            <p14:sldId id="462"/>
            <p14:sldId id="465"/>
            <p14:sldId id="468"/>
            <p14:sldId id="470"/>
            <p14:sldId id="471"/>
            <p14:sldId id="477"/>
            <p14:sldId id="473"/>
            <p14:sldId id="474"/>
            <p14:sldId id="475"/>
            <p14:sldId id="256"/>
            <p14:sldId id="478"/>
            <p14:sldId id="476"/>
            <p14:sldId id="45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ie Delahaye" initials="LD" lastIdx="1" clrIdx="0">
    <p:extLst>
      <p:ext uri="{19B8F6BF-5375-455C-9EA6-DF929625EA0E}">
        <p15:presenceInfo xmlns:p15="http://schemas.microsoft.com/office/powerpoint/2012/main" userId="S-1-5-21-1757110937-3146427855-577853758-1640" providerId="AD"/>
      </p:ext>
    </p:extLst>
  </p:cmAuthor>
  <p:cmAuthor id="2" name="Robin Weiner" initials="RW" lastIdx="7" clrIdx="1">
    <p:extLst>
      <p:ext uri="{19B8F6BF-5375-455C-9EA6-DF929625EA0E}">
        <p15:presenceInfo xmlns:p15="http://schemas.microsoft.com/office/powerpoint/2012/main" userId="S-1-5-21-1757110937-3146427855-577853758-11471" providerId="AD"/>
      </p:ext>
    </p:extLst>
  </p:cmAuthor>
  <p:cmAuthor id="3" name="Marjolaine Baldo" initials="MB" lastIdx="15" clrIdx="2">
    <p:extLst>
      <p:ext uri="{19B8F6BF-5375-455C-9EA6-DF929625EA0E}">
        <p15:presenceInfo xmlns:p15="http://schemas.microsoft.com/office/powerpoint/2012/main" userId="S-1-5-21-1757110937-3146427855-577853758-12202" providerId="AD"/>
      </p:ext>
    </p:extLst>
  </p:cmAuthor>
  <p:cmAuthor id="4" name="Jen Lewis" initials="JL" lastIdx="29" clrIdx="3">
    <p:extLst>
      <p:ext uri="{19B8F6BF-5375-455C-9EA6-DF929625EA0E}">
        <p15:presenceInfo xmlns:p15="http://schemas.microsoft.com/office/powerpoint/2012/main" userId="S-1-5-21-1757110937-3146427855-577853758-12245" providerId="AD"/>
      </p:ext>
    </p:extLst>
  </p:cmAuthor>
  <p:cmAuthor id="5" name="David Mekeel" initials="DM" lastIdx="2" clrIdx="4">
    <p:extLst>
      <p:ext uri="{19B8F6BF-5375-455C-9EA6-DF929625EA0E}">
        <p15:presenceInfo xmlns:p15="http://schemas.microsoft.com/office/powerpoint/2012/main" userId="S-1-5-21-1757110937-3146427855-577853758-11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536"/>
    <a:srgbClr val="575756"/>
    <a:srgbClr val="259EC5"/>
    <a:srgbClr val="7FA8AD"/>
    <a:srgbClr val="7F7F7F"/>
    <a:srgbClr val="AEAEAE"/>
    <a:srgbClr val="74A5A5"/>
    <a:srgbClr val="575455"/>
    <a:srgbClr val="4F868E"/>
    <a:srgbClr val="DD2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A173B-411F-4E03-BC60-9CFFA6F0D557}" v="223" dt="2018-07-17T14:24:12.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1" autoAdjust="0"/>
    <p:restoredTop sz="89591" autoAdjust="0"/>
  </p:normalViewPr>
  <p:slideViewPr>
    <p:cSldViewPr snapToGrid="0" snapToObjects="1">
      <p:cViewPr varScale="1">
        <p:scale>
          <a:sx n="98" d="100"/>
          <a:sy n="98" d="100"/>
        </p:scale>
        <p:origin x="522"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 Lewis" userId="4acf834e-aa5d-45fb-8bc9-2142a76d08c3" providerId="ADAL" clId="{6A3A173B-411F-4E03-BC60-9CFFA6F0D557}"/>
    <pc:docChg chg="custSel modSld">
      <pc:chgData name="Jen Lewis" userId="4acf834e-aa5d-45fb-8bc9-2142a76d08c3" providerId="ADAL" clId="{6A3A173B-411F-4E03-BC60-9CFFA6F0D557}" dt="2018-07-17T14:24:12.949" v="222" actId="478"/>
      <pc:docMkLst>
        <pc:docMk/>
      </pc:docMkLst>
      <pc:sldChg chg="modNotesTx">
        <pc:chgData name="Jen Lewis" userId="4acf834e-aa5d-45fb-8bc9-2142a76d08c3" providerId="ADAL" clId="{6A3A173B-411F-4E03-BC60-9CFFA6F0D557}" dt="2018-07-17T09:42:01.690" v="182" actId="20577"/>
        <pc:sldMkLst>
          <pc:docMk/>
          <pc:sldMk cId="969944865" sldId="270"/>
        </pc:sldMkLst>
      </pc:sldChg>
      <pc:sldChg chg="modSp">
        <pc:chgData name="Jen Lewis" userId="4acf834e-aa5d-45fb-8bc9-2142a76d08c3" providerId="ADAL" clId="{6A3A173B-411F-4E03-BC60-9CFFA6F0D557}" dt="2018-07-17T09:37:53.737" v="28" actId="6549"/>
        <pc:sldMkLst>
          <pc:docMk/>
          <pc:sldMk cId="2968950442" sldId="404"/>
        </pc:sldMkLst>
        <pc:spChg chg="mod">
          <ac:chgData name="Jen Lewis" userId="4acf834e-aa5d-45fb-8bc9-2142a76d08c3" providerId="ADAL" clId="{6A3A173B-411F-4E03-BC60-9CFFA6F0D557}" dt="2018-07-17T09:37:53.737" v="28" actId="6549"/>
          <ac:spMkLst>
            <pc:docMk/>
            <pc:sldMk cId="2968950442" sldId="404"/>
            <ac:spMk id="11" creationId="{9AA23870-9D1E-4C2D-B9B0-53956E9BF9E4}"/>
          </ac:spMkLst>
        </pc:spChg>
      </pc:sldChg>
      <pc:sldChg chg="modSp">
        <pc:chgData name="Jen Lewis" userId="4acf834e-aa5d-45fb-8bc9-2142a76d08c3" providerId="ADAL" clId="{6A3A173B-411F-4E03-BC60-9CFFA6F0D557}" dt="2018-07-17T09:37:29.124" v="27" actId="20577"/>
        <pc:sldMkLst>
          <pc:docMk/>
          <pc:sldMk cId="1265163876" sldId="431"/>
        </pc:sldMkLst>
        <pc:spChg chg="mod">
          <ac:chgData name="Jen Lewis" userId="4acf834e-aa5d-45fb-8bc9-2142a76d08c3" providerId="ADAL" clId="{6A3A173B-411F-4E03-BC60-9CFFA6F0D557}" dt="2018-07-17T09:37:29.124" v="27" actId="20577"/>
          <ac:spMkLst>
            <pc:docMk/>
            <pc:sldMk cId="1265163876" sldId="431"/>
            <ac:spMk id="16" creationId="{A62025DE-28EE-45D3-A6FC-0076F417BAA6}"/>
          </ac:spMkLst>
        </pc:spChg>
      </pc:sldChg>
      <pc:sldChg chg="modSp">
        <pc:chgData name="Jen Lewis" userId="4acf834e-aa5d-45fb-8bc9-2142a76d08c3" providerId="ADAL" clId="{6A3A173B-411F-4E03-BC60-9CFFA6F0D557}" dt="2018-07-17T09:39:05.886" v="74" actId="20577"/>
        <pc:sldMkLst>
          <pc:docMk/>
          <pc:sldMk cId="2199169816" sldId="434"/>
        </pc:sldMkLst>
        <pc:spChg chg="mod">
          <ac:chgData name="Jen Lewis" userId="4acf834e-aa5d-45fb-8bc9-2142a76d08c3" providerId="ADAL" clId="{6A3A173B-411F-4E03-BC60-9CFFA6F0D557}" dt="2018-07-17T09:39:05.886" v="74" actId="20577"/>
          <ac:spMkLst>
            <pc:docMk/>
            <pc:sldMk cId="2199169816" sldId="434"/>
            <ac:spMk id="15" creationId="{6260436E-AE6C-4358-B10F-9E406B795234}"/>
          </ac:spMkLst>
        </pc:spChg>
      </pc:sldChg>
      <pc:sldChg chg="modSp">
        <pc:chgData name="Jen Lewis" userId="4acf834e-aa5d-45fb-8bc9-2142a76d08c3" providerId="ADAL" clId="{6A3A173B-411F-4E03-BC60-9CFFA6F0D557}" dt="2018-07-17T09:40:17.001" v="84" actId="20577"/>
        <pc:sldMkLst>
          <pc:docMk/>
          <pc:sldMk cId="3830314178" sldId="435"/>
        </pc:sldMkLst>
        <pc:spChg chg="mod">
          <ac:chgData name="Jen Lewis" userId="4acf834e-aa5d-45fb-8bc9-2142a76d08c3" providerId="ADAL" clId="{6A3A173B-411F-4E03-BC60-9CFFA6F0D557}" dt="2018-07-17T09:40:17.001" v="84" actId="20577"/>
          <ac:spMkLst>
            <pc:docMk/>
            <pc:sldMk cId="3830314178" sldId="435"/>
            <ac:spMk id="15" creationId="{6260436E-AE6C-4358-B10F-9E406B795234}"/>
          </ac:spMkLst>
        </pc:spChg>
        <pc:spChg chg="mod">
          <ac:chgData name="Jen Lewis" userId="4acf834e-aa5d-45fb-8bc9-2142a76d08c3" providerId="ADAL" clId="{6A3A173B-411F-4E03-BC60-9CFFA6F0D557}" dt="2018-07-17T09:40:06.857" v="77" actId="20577"/>
          <ac:spMkLst>
            <pc:docMk/>
            <pc:sldMk cId="3830314178" sldId="435"/>
            <ac:spMk id="20" creationId="{3E118915-F943-449E-97BC-C088F45BA8C2}"/>
          </ac:spMkLst>
        </pc:spChg>
      </pc:sldChg>
      <pc:sldChg chg="modNotesTx">
        <pc:chgData name="Jen Lewis" userId="4acf834e-aa5d-45fb-8bc9-2142a76d08c3" providerId="ADAL" clId="{6A3A173B-411F-4E03-BC60-9CFFA6F0D557}" dt="2018-07-17T09:43:12.177" v="218" actId="20577"/>
        <pc:sldMkLst>
          <pc:docMk/>
          <pc:sldMk cId="3864799663" sldId="462"/>
        </pc:sldMkLst>
      </pc:sldChg>
      <pc:sldChg chg="modNotesTx">
        <pc:chgData name="Jen Lewis" userId="4acf834e-aa5d-45fb-8bc9-2142a76d08c3" providerId="ADAL" clId="{6A3A173B-411F-4E03-BC60-9CFFA6F0D557}" dt="2018-07-17T09:42:25.382" v="217" actId="20577"/>
        <pc:sldMkLst>
          <pc:docMk/>
          <pc:sldMk cId="2893073713" sldId="463"/>
        </pc:sldMkLst>
      </pc:sldChg>
      <pc:sldChg chg="modNotesTx">
        <pc:chgData name="Jen Lewis" userId="4acf834e-aa5d-45fb-8bc9-2142a76d08c3" providerId="ADAL" clId="{6A3A173B-411F-4E03-BC60-9CFFA6F0D557}" dt="2018-07-17T09:44:40.607" v="219" actId="6549"/>
        <pc:sldMkLst>
          <pc:docMk/>
          <pc:sldMk cId="3636562533" sldId="470"/>
        </pc:sldMkLst>
      </pc:sldChg>
      <pc:sldChg chg="modNotesTx">
        <pc:chgData name="Jen Lewis" userId="4acf834e-aa5d-45fb-8bc9-2142a76d08c3" providerId="ADAL" clId="{6A3A173B-411F-4E03-BC60-9CFFA6F0D557}" dt="2018-07-17T09:46:54.131" v="221" actId="6549"/>
        <pc:sldMkLst>
          <pc:docMk/>
          <pc:sldMk cId="3728938800" sldId="475"/>
        </pc:sldMkLst>
      </pc:sldChg>
      <pc:sldChg chg="delSp delAnim">
        <pc:chgData name="Jen Lewis" userId="4acf834e-aa5d-45fb-8bc9-2142a76d08c3" providerId="ADAL" clId="{6A3A173B-411F-4E03-BC60-9CFFA6F0D557}" dt="2018-07-17T14:24:12.949" v="222" actId="478"/>
        <pc:sldMkLst>
          <pc:docMk/>
          <pc:sldMk cId="289654319" sldId="476"/>
        </pc:sldMkLst>
        <pc:picChg chg="del">
          <ac:chgData name="Jen Lewis" userId="4acf834e-aa5d-45fb-8bc9-2142a76d08c3" providerId="ADAL" clId="{6A3A173B-411F-4E03-BC60-9CFFA6F0D557}" dt="2018-07-17T14:24:12.949" v="222" actId="478"/>
          <ac:picMkLst>
            <pc:docMk/>
            <pc:sldMk cId="289654319" sldId="476"/>
            <ac:picMk id="7" creationId="{6C46E826-6793-4C9B-AD22-257E5895385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13CC19F-A2EA-42F2-806C-21486693BDA3}" type="datetimeFigureOut">
              <a:rPr lang="en-US" smtClean="0"/>
              <a:t>7/17/2018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3B5FC3-3D09-4B07-BB9C-322BBD6616CC}" type="slidenum">
              <a:rPr lang="en-US" smtClean="0"/>
              <a:t>‹#›</a:t>
            </a:fld>
            <a:endParaRPr lang="en-US"/>
          </a:p>
        </p:txBody>
      </p:sp>
    </p:spTree>
    <p:extLst>
      <p:ext uri="{BB962C8B-B14F-4D97-AF65-F5344CB8AC3E}">
        <p14:creationId xmlns:p14="http://schemas.microsoft.com/office/powerpoint/2010/main" val="14983598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96151BF-76F1-46C2-A7DB-F6E9D1698967}" type="datetimeFigureOut">
              <a:rPr lang="en-US" smtClean="0"/>
              <a:t>7/17/2018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507B02-5B2F-41B4-957B-2CA2CC709520}" type="slidenum">
              <a:rPr lang="en-US" smtClean="0"/>
              <a:t>‹#›</a:t>
            </a:fld>
            <a:endParaRPr lang="en-US"/>
          </a:p>
        </p:txBody>
      </p:sp>
    </p:spTree>
    <p:extLst>
      <p:ext uri="{BB962C8B-B14F-4D97-AF65-F5344CB8AC3E}">
        <p14:creationId xmlns:p14="http://schemas.microsoft.com/office/powerpoint/2010/main" val="261582122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093/annonc/mdx440.003"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esmo.org/Press-Office/Press-Releases/Study-in-Early-Stage-Breast-Cancer-Shows-That-Even-Small-Tumours-Can-Be-Aggressiv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42900">
              <a:lnSpc>
                <a:spcPct val="100000"/>
              </a:lnSpc>
              <a:spcBef>
                <a:spcPts val="1200"/>
              </a:spcBef>
              <a:buClr>
                <a:srgbClr val="D95536"/>
              </a:buClr>
            </a:pPr>
            <a:endParaRPr lang="en-US" sz="1200" dirty="0">
              <a:solidFill>
                <a:srgbClr val="575756"/>
              </a:solidFill>
            </a:endParaRPr>
          </a:p>
        </p:txBody>
      </p:sp>
    </p:spTree>
    <p:extLst>
      <p:ext uri="{BB962C8B-B14F-4D97-AF65-F5344CB8AC3E}">
        <p14:creationId xmlns:p14="http://schemas.microsoft.com/office/powerpoint/2010/main" val="4032586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74A5A5"/>
                </a:solidFill>
                <a:latin typeface="Calibri" panose="020F0502020204030204" pitchFamily="34" charset="0"/>
              </a:rPr>
              <a:t>9. </a:t>
            </a:r>
            <a:r>
              <a:rPr lang="en-US" sz="1200" b="1" dirty="0">
                <a:solidFill>
                  <a:srgbClr val="575756"/>
                </a:solidFill>
                <a:latin typeface="Calibri" panose="020F0502020204030204" pitchFamily="34" charset="0"/>
              </a:rPr>
              <a:t>Summary of individual test result</a:t>
            </a:r>
            <a:endParaRPr lang="en-US" b="1" dirty="0">
              <a:solidFill>
                <a:srgbClr val="74A5A5"/>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75756"/>
                </a:solidFill>
                <a:latin typeface="Calibri" panose="020F0502020204030204" pitchFamily="34" charset="0"/>
              </a:rPr>
              <a:t>Personalized MammaPrint Index (MPI) in black box</a:t>
            </a:r>
          </a:p>
          <a:p>
            <a:endParaRPr lang="en-US" sz="1200" b="1" dirty="0">
              <a:solidFill>
                <a:srgbClr val="74A5A5"/>
              </a:solidFill>
              <a:latin typeface="Calibri" panose="020F0502020204030204" pitchFamily="34" charset="0"/>
            </a:endParaRPr>
          </a:p>
          <a:p>
            <a:r>
              <a:rPr lang="en-US" sz="1200" b="1" dirty="0">
                <a:solidFill>
                  <a:srgbClr val="575756"/>
                </a:solidFill>
                <a:latin typeface="Calibri" panose="020F0502020204030204" pitchFamily="34" charset="0"/>
              </a:rPr>
              <a:t>10. MammaPrint Index explanation</a:t>
            </a:r>
          </a:p>
          <a:p>
            <a:pPr marL="171450" indent="-171450">
              <a:buFont typeface="Arial" panose="020B0604020202020204" pitchFamily="34" charset="0"/>
              <a:buChar char="•"/>
            </a:pPr>
            <a:r>
              <a:rPr lang="en-US" sz="1200" dirty="0">
                <a:solidFill>
                  <a:srgbClr val="5D992B"/>
                </a:solidFill>
                <a:latin typeface="Avenir-Roman"/>
              </a:rPr>
              <a:t>   </a:t>
            </a:r>
            <a:r>
              <a:rPr lang="en-US" sz="1200" b="1" dirty="0">
                <a:solidFill>
                  <a:srgbClr val="5D992B"/>
                </a:solidFill>
                <a:latin typeface="Avenir-Roman"/>
              </a:rPr>
              <a:t>Late Recurrence Low Risk</a:t>
            </a:r>
            <a:r>
              <a:rPr lang="en-US" sz="1200" dirty="0">
                <a:solidFill>
                  <a:srgbClr val="5D992B"/>
                </a:solidFill>
                <a:latin typeface="Avenir-Roman"/>
              </a:rPr>
              <a:t> (LRLR) </a:t>
            </a:r>
            <a:r>
              <a:rPr lang="en-US" sz="1200" b="0" dirty="0">
                <a:solidFill>
                  <a:srgbClr val="4E4A4C"/>
                </a:solidFill>
                <a:latin typeface="Avenir-Roman"/>
              </a:rPr>
              <a:t>- </a:t>
            </a:r>
            <a:r>
              <a:rPr lang="en-US" sz="1200" b="1" dirty="0">
                <a:solidFill>
                  <a:srgbClr val="4E4A4C"/>
                </a:solidFill>
                <a:latin typeface="Avenir-Roman"/>
              </a:rPr>
              <a:t>sub-group of </a:t>
            </a:r>
            <a:r>
              <a:rPr lang="en-US" sz="1200" b="1" dirty="0">
                <a:solidFill>
                  <a:srgbClr val="5D992B"/>
                </a:solidFill>
                <a:latin typeface="Avenir-Roman"/>
              </a:rPr>
              <a:t>Low Risk </a:t>
            </a:r>
            <a:r>
              <a:rPr lang="en-US" sz="1200" b="0" dirty="0">
                <a:solidFill>
                  <a:srgbClr val="4E4A4C"/>
                </a:solidFill>
                <a:latin typeface="Avenir-Roman"/>
              </a:rPr>
              <a:t>patients</a:t>
            </a:r>
            <a:r>
              <a:rPr lang="en-US" sz="1200" b="0" dirty="0">
                <a:solidFill>
                  <a:srgbClr val="5D992B"/>
                </a:solidFill>
                <a:latin typeface="Avenir-Roman"/>
              </a:rPr>
              <a:t> </a:t>
            </a:r>
            <a:r>
              <a:rPr lang="en-US" sz="1200" b="0" dirty="0">
                <a:solidFill>
                  <a:srgbClr val="4E4A4C"/>
                </a:solidFill>
                <a:latin typeface="Avenir-Roman"/>
              </a:rPr>
              <a:t>with excellent survival after 20 years with </a:t>
            </a:r>
            <a:r>
              <a:rPr lang="en-US" sz="1200" dirty="0">
                <a:solidFill>
                  <a:srgbClr val="5D992B"/>
                </a:solidFill>
                <a:latin typeface="Avenir-Roman"/>
              </a:rPr>
              <a:t>limited or no endocrine therapy</a:t>
            </a:r>
            <a:r>
              <a:rPr lang="en-US" sz="1200" baseline="30000" dirty="0">
                <a:solidFill>
                  <a:srgbClr val="5D992B"/>
                </a:solidFill>
                <a:latin typeface="Avenir-Roman"/>
              </a:rPr>
              <a:t>7</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Patients with a MPI &gt; +0.355, within the Late Recurrence (20yr) Low Risk range (LRLR), have an </a:t>
            </a:r>
            <a:r>
              <a:rPr lang="en-US" sz="1200" b="1" dirty="0">
                <a:solidFill>
                  <a:srgbClr val="575756"/>
                </a:solidFill>
                <a:latin typeface="Calibri" panose="020F0502020204030204" pitchFamily="34" charset="0"/>
              </a:rPr>
              <a:t>exceedingly low likelihood for late recurrence </a:t>
            </a:r>
            <a:r>
              <a:rPr lang="en-US" sz="1200" dirty="0">
                <a:solidFill>
                  <a:srgbClr val="575756"/>
                </a:solidFill>
                <a:latin typeface="Calibri" panose="020F0502020204030204" pitchFamily="34" charset="0"/>
              </a:rPr>
              <a:t>of breast cancer at 20 years</a:t>
            </a:r>
            <a:r>
              <a:rPr lang="en-US" sz="1200" baseline="30000" dirty="0">
                <a:solidFill>
                  <a:srgbClr val="575756"/>
                </a:solidFill>
                <a:latin typeface="Calibri" panose="020F0502020204030204" pitchFamily="34" charset="0"/>
              </a:rPr>
              <a:t>1,2</a:t>
            </a:r>
            <a:r>
              <a:rPr lang="en-US" sz="1200" dirty="0">
                <a:solidFill>
                  <a:srgbClr val="575756"/>
                </a:solidFill>
                <a:latin typeface="Calibri" panose="020F0502020204030204" pitchFamily="34" charset="0"/>
              </a:rPr>
              <a:t> with limited or no endocrine treatment.</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Patients with a MPI &lt; +0.355, within the LRLR range may be candidates for endocrine therapy.</a:t>
            </a:r>
          </a:p>
          <a:p>
            <a:endParaRPr lang="en-US" dirty="0"/>
          </a:p>
          <a:p>
            <a:pPr>
              <a:buClr>
                <a:srgbClr val="D95536"/>
              </a:buClr>
            </a:pPr>
            <a:r>
              <a:rPr lang="en-US" sz="1200" dirty="0">
                <a:solidFill>
                  <a:srgbClr val="575756"/>
                </a:solidFill>
                <a:latin typeface="Calibri" panose="020F0502020204030204" pitchFamily="34" charset="0"/>
              </a:rPr>
              <a:t>% patients living without metastasis as observed in a retrospective analysis of the STO-3 cohort</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Results based on 20-year follow-up of patients untreated or treated with tamoxifen</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65% of patients only received two years of adjuvant tamoxifen therapy, indicating excellent survival with limited endocrine therapy</a:t>
            </a:r>
          </a:p>
          <a:p>
            <a:endParaRPr lang="en-US" dirty="0"/>
          </a:p>
          <a:p>
            <a:r>
              <a:rPr lang="en-US" b="1" dirty="0"/>
              <a:t>11. Survival curve summarizing results from STO-3 trial.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venir-Roman"/>
              </a:rPr>
              <a:t>In postmenopausal </a:t>
            </a:r>
            <a:r>
              <a:rPr lang="en-US" sz="1200" dirty="0">
                <a:solidFill>
                  <a:schemeClr val="bg1"/>
                </a:solidFill>
                <a:latin typeface="Avenir-Roman"/>
              </a:rPr>
              <a:t>women with node-negative tumors 3 cm or smaller, MammaPrint reliably identifies women with minimal risk of death from breast cancer out to 20 years in the absence of any systemic therapy and negligible risk of death with 2 or more years </a:t>
            </a:r>
            <a:r>
              <a:rPr lang="en-GB" sz="1200" dirty="0">
                <a:solidFill>
                  <a:schemeClr val="bg1"/>
                </a:solidFill>
                <a:latin typeface="Avenir-Roman"/>
              </a:rPr>
              <a:t>of tamoxifen therapy alone.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30000" dirty="0">
                <a:latin typeface="Avenir-Roman"/>
              </a:rPr>
              <a:t>6 </a:t>
            </a:r>
            <a:r>
              <a:rPr lang="en-US" sz="1050" b="1" dirty="0">
                <a:latin typeface="Avenir-Roman"/>
              </a:rPr>
              <a:t>STO-3</a:t>
            </a:r>
            <a:r>
              <a:rPr lang="en-US" sz="1000" b="1" dirty="0">
                <a:latin typeface="Avenir-Roman"/>
              </a:rPr>
              <a:t> </a:t>
            </a:r>
            <a:r>
              <a:rPr lang="en-US" dirty="0">
                <a:latin typeface="Avenir-Roman"/>
              </a:rPr>
              <a:t>secondary analysis of the </a:t>
            </a:r>
            <a:r>
              <a:rPr lang="en-US" dirty="0"/>
              <a:t>Stockholm tamoxifen (</a:t>
            </a:r>
            <a:r>
              <a:rPr lang="en-US" dirty="0">
                <a:latin typeface="Avenir-Roman"/>
              </a:rPr>
              <a:t>STO-3) randomized control trial </a:t>
            </a:r>
            <a:r>
              <a:rPr lang="en-US" dirty="0"/>
              <a:t>of tamoxifen vs no systemic therapy, with more than 20-year follow-up</a:t>
            </a:r>
            <a:r>
              <a:rPr lang="en-US" dirty="0">
                <a:latin typeface="Avenir-Roman"/>
              </a:rPr>
              <a:t>, Stockholm area in Sweden, including </a:t>
            </a:r>
            <a:r>
              <a:rPr lang="en-US" dirty="0"/>
              <a:t>postmenopausal women with clinically detected node-negative breast cancers treated with mastectomy or lumpectomy and radiation enrolled in the STO-3 trial, </a:t>
            </a:r>
            <a:r>
              <a:rPr lang="en-GB" dirty="0"/>
              <a:t>1976 to 1990</a:t>
            </a:r>
            <a:r>
              <a:rPr lang="en-US" dirty="0">
                <a:latin typeface="Avenir-Roman"/>
              </a:rPr>
              <a:t>, n = 652. </a:t>
            </a:r>
            <a:r>
              <a:rPr lang="en-US" dirty="0"/>
              <a:t>An indolent threshold (LRLR) was established above which no breast cancer deaths occurred after 15 years in the absence of systemic therapy</a:t>
            </a:r>
            <a:r>
              <a:rPr lang="en-GB" sz="500" dirty="0"/>
              <a:t>.]</a:t>
            </a:r>
            <a:endParaRPr lang="en-US" sz="800" dirty="0">
              <a:latin typeface="Avenir-Roman"/>
            </a:endParaRPr>
          </a:p>
          <a:p>
            <a:endParaRPr lang="en-US" dirty="0"/>
          </a:p>
          <a:p>
            <a:r>
              <a:rPr lang="en-US" sz="1200" dirty="0">
                <a:solidFill>
                  <a:srgbClr val="575756"/>
                </a:solidFill>
                <a:latin typeface="Calibri" panose="020F0502020204030204" pitchFamily="34" charset="0"/>
              </a:rPr>
              <a:t>4 </a:t>
            </a:r>
            <a:r>
              <a:rPr lang="en-US" sz="1200" dirty="0" err="1">
                <a:solidFill>
                  <a:srgbClr val="575756"/>
                </a:solidFill>
                <a:latin typeface="Calibri" panose="020F0502020204030204" pitchFamily="34" charset="0"/>
              </a:rPr>
              <a:t>Esserman</a:t>
            </a:r>
            <a:r>
              <a:rPr lang="en-US" sz="1200" dirty="0">
                <a:solidFill>
                  <a:srgbClr val="575756"/>
                </a:solidFill>
                <a:latin typeface="Calibri" panose="020F0502020204030204" pitchFamily="34" charset="0"/>
              </a:rPr>
              <a:t> L., et al. JAMA Oncology. doi:10.1001/jamaoncol.2017.126. Published online June 29, 2017.</a:t>
            </a:r>
          </a:p>
          <a:p>
            <a:r>
              <a:rPr lang="en-US" sz="1200" dirty="0">
                <a:solidFill>
                  <a:srgbClr val="575756"/>
                </a:solidFill>
                <a:latin typeface="Calibri" panose="020F0502020204030204" pitchFamily="34" charset="0"/>
              </a:rPr>
              <a:t>5 Delahaye L, et al. Breast Cancer Res Treat. 2017 Apr ;164(2):461-466.</a:t>
            </a:r>
          </a:p>
          <a:p>
            <a:endParaRPr lang="en-US" dirty="0"/>
          </a:p>
          <a:p>
            <a:endParaRPr lang="en-GB" dirty="0"/>
          </a:p>
        </p:txBody>
      </p:sp>
    </p:spTree>
    <p:extLst>
      <p:ext uri="{BB962C8B-B14F-4D97-AF65-F5344CB8AC3E}">
        <p14:creationId xmlns:p14="http://schemas.microsoft.com/office/powerpoint/2010/main" val="170706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575756"/>
                </a:solidFill>
                <a:latin typeface="Calibri" panose="020F0502020204030204" pitchFamily="34" charset="0"/>
              </a:rPr>
              <a:t>MammaPrint Prognostic Result</a:t>
            </a:r>
          </a:p>
          <a:p>
            <a:pPr marL="171450" indent="-171450">
              <a:buFont typeface="Arial" panose="020B0604020202020204" pitchFamily="34" charset="0"/>
              <a:buChar char="•"/>
            </a:pPr>
            <a:r>
              <a:rPr lang="en-US" sz="1200" dirty="0">
                <a:latin typeface="Avenir-Roman"/>
              </a:rPr>
              <a:t>% of patients in the clinical study who have not died from breast cancer within 20 years</a:t>
            </a:r>
          </a:p>
          <a:p>
            <a:pPr marL="171450" indent="-171450">
              <a:buFont typeface="Arial" panose="020B0604020202020204" pitchFamily="34" charset="0"/>
              <a:buChar char="•"/>
            </a:pPr>
            <a:r>
              <a:rPr lang="en-US" sz="1200" b="1" dirty="0">
                <a:latin typeface="Avenir-Roman"/>
              </a:rPr>
              <a:t>94%</a:t>
            </a:r>
            <a:r>
              <a:rPr lang="en-US" sz="1200" dirty="0">
                <a:latin typeface="Avenir-Roman"/>
              </a:rPr>
              <a:t> BCSS for untreated patients </a:t>
            </a:r>
          </a:p>
          <a:p>
            <a:pPr marL="171450" indent="-171450">
              <a:buFont typeface="Arial" panose="020B0604020202020204" pitchFamily="34" charset="0"/>
              <a:buChar char="•"/>
            </a:pPr>
            <a:r>
              <a:rPr lang="en-US" sz="1200" b="1" dirty="0">
                <a:latin typeface="Avenir-Roman"/>
              </a:rPr>
              <a:t>97%</a:t>
            </a:r>
            <a:r>
              <a:rPr lang="en-US" sz="1200" dirty="0">
                <a:latin typeface="Avenir-Roman"/>
              </a:rPr>
              <a:t> BCSS for 2-5yrs tamoxifen treated </a:t>
            </a:r>
          </a:p>
          <a:p>
            <a:pPr marL="171450" indent="-171450">
              <a:buFont typeface="Arial" panose="020B0604020202020204" pitchFamily="34" charset="0"/>
              <a:buChar char="•"/>
            </a:pPr>
            <a:r>
              <a:rPr lang="en-US" sz="1200" dirty="0">
                <a:latin typeface="Avenir-Roman"/>
              </a:rPr>
              <a:t>no statistical difference (P-value: 0.39) between tamoxifen treated versus untreated patients at 20 years BCSS.</a:t>
            </a:r>
          </a:p>
          <a:p>
            <a:pPr marL="171450" indent="-171450">
              <a:buFont typeface="Arial" panose="020B0604020202020204" pitchFamily="34" charset="0"/>
              <a:buChar char="•"/>
            </a:pPr>
            <a:r>
              <a:rPr lang="en-US" sz="1200" dirty="0">
                <a:latin typeface="Avenir-Roman"/>
              </a:rPr>
              <a:t>Most patients (65%) only received two years of adjuvant tamoxifen therapy, indicating excellent survival with limited hormone therapy treatment. </a:t>
            </a:r>
          </a:p>
          <a:p>
            <a:pPr marL="171450" indent="-171450">
              <a:buFont typeface="Arial" panose="020B0604020202020204" pitchFamily="34" charset="0"/>
              <a:buChar char="•"/>
            </a:pPr>
            <a:endParaRPr lang="en-US" sz="1200" dirty="0">
              <a:latin typeface="Avenir-Roman"/>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latin typeface="Century Gothic" panose="020B0502020202020204" pitchFamily="34" charset="0"/>
              </a:rPr>
              <a:t>* Breast Cancer Specific Survival is the percentage of patients in the study who have not died from breast cancer within the defined period of time (20 years). Patients who died from causes other than breast cancer are not counted in this measurement.</a:t>
            </a:r>
            <a:endParaRPr lang="en-GB" sz="1200" i="1" dirty="0">
              <a:latin typeface="Century Gothic" panose="020B0502020202020204" pitchFamily="34" charset="0"/>
            </a:endParaRPr>
          </a:p>
          <a:p>
            <a:pPr marL="0" indent="0">
              <a:buFont typeface="Arial" panose="020B0604020202020204" pitchFamily="34" charset="0"/>
              <a:buNone/>
            </a:pPr>
            <a:endParaRPr lang="en-US" sz="1200" dirty="0">
              <a:latin typeface="Avenir-Roman"/>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bg1"/>
                </a:solidFill>
                <a:latin typeface="Avenir-Roman"/>
              </a:rPr>
              <a:t>In postmenopausal </a:t>
            </a:r>
            <a:r>
              <a:rPr lang="en-US" sz="1200" dirty="0">
                <a:solidFill>
                  <a:schemeClr val="bg1"/>
                </a:solidFill>
                <a:latin typeface="Avenir-Roman"/>
              </a:rPr>
              <a:t>women with node-negative tumors 3 cm or smaller, MammaPrint reliably identifies women with minimal risk of death from breast cancer out to 20 years in the absence of any systemic therapy and negligible risk of death with 2 or more years </a:t>
            </a:r>
            <a:r>
              <a:rPr lang="en-GB" sz="1200" dirty="0">
                <a:solidFill>
                  <a:schemeClr val="bg1"/>
                </a:solidFill>
                <a:latin typeface="Avenir-Roman"/>
              </a:rPr>
              <a:t>of tamoxifen therapy alone.</a:t>
            </a:r>
          </a:p>
          <a:p>
            <a:pPr marL="0" indent="0">
              <a:buFont typeface="Arial" panose="020B0604020202020204" pitchFamily="34" charset="0"/>
              <a:buNone/>
            </a:pPr>
            <a:endParaRPr lang="en-US" sz="1200" dirty="0">
              <a:latin typeface="Avenir-Roman"/>
            </a:endParaRPr>
          </a:p>
        </p:txBody>
      </p:sp>
    </p:spTree>
    <p:extLst>
      <p:ext uri="{BB962C8B-B14F-4D97-AF65-F5344CB8AC3E}">
        <p14:creationId xmlns:p14="http://schemas.microsoft.com/office/powerpoint/2010/main" val="162872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1" dirty="0">
                <a:solidFill>
                  <a:srgbClr val="575756"/>
                </a:solidFill>
                <a:latin typeface="Calibri" panose="020F0502020204030204" pitchFamily="34" charset="0"/>
              </a:rPr>
              <a:t>Patient identification and information</a:t>
            </a:r>
          </a:p>
          <a:p>
            <a:pPr marL="228600" indent="-228600">
              <a:buAutoNum type="arabicPeriod"/>
            </a:pPr>
            <a:endParaRPr lang="en-US" sz="1200" b="1" dirty="0">
              <a:solidFill>
                <a:srgbClr val="575756"/>
              </a:solidFill>
              <a:latin typeface="Calibri" panose="020F0502020204030204" pitchFamily="34" charset="0"/>
            </a:endParaRPr>
          </a:p>
          <a:p>
            <a:pPr marL="228600" indent="-228600">
              <a:buAutoNum type="arabicPeriod"/>
            </a:pPr>
            <a:r>
              <a:rPr lang="en-US" sz="1200" b="1" dirty="0">
                <a:solidFill>
                  <a:srgbClr val="575756"/>
                </a:solidFill>
                <a:latin typeface="Calibri" panose="020F0502020204030204" pitchFamily="34" charset="0"/>
              </a:rPr>
              <a:t>Summary of individual test result</a:t>
            </a:r>
          </a:p>
          <a:p>
            <a:pPr marL="228600" indent="-228600">
              <a:buAutoNum type="arabicPeriod"/>
            </a:pPr>
            <a:endParaRPr lang="en-US" sz="1200" b="1" dirty="0">
              <a:solidFill>
                <a:srgbClr val="575756"/>
              </a:solidFill>
              <a:latin typeface="Calibri" panose="020F0502020204030204" pitchFamily="34" charset="0"/>
            </a:endParaRPr>
          </a:p>
          <a:p>
            <a:r>
              <a:rPr lang="en-US" sz="1200" b="1" dirty="0">
                <a:solidFill>
                  <a:srgbClr val="575756"/>
                </a:solidFill>
                <a:latin typeface="Calibri" panose="020F0502020204030204" pitchFamily="34" charset="0"/>
              </a:rPr>
              <a:t>3 MammaPrint Prognostic Result</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Binary </a:t>
            </a:r>
            <a:r>
              <a:rPr lang="en-US" sz="1200" b="1" dirty="0">
                <a:solidFill>
                  <a:srgbClr val="575756"/>
                </a:solidFill>
                <a:latin typeface="Calibri" panose="020F0502020204030204" pitchFamily="34" charset="0"/>
              </a:rPr>
              <a:t>High Risk </a:t>
            </a:r>
            <a:r>
              <a:rPr lang="en-US" sz="1200" dirty="0">
                <a:solidFill>
                  <a:srgbClr val="575756"/>
                </a:solidFill>
                <a:latin typeface="Calibri" panose="020F0502020204030204" pitchFamily="34" charset="0"/>
              </a:rPr>
              <a:t>result</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Personalized MammaPrint Index (MPI)</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Average 10-year risk of recurrence </a:t>
            </a:r>
            <a:r>
              <a:rPr lang="en-US" sz="1200" b="1" dirty="0">
                <a:solidFill>
                  <a:srgbClr val="575756"/>
                </a:solidFill>
                <a:latin typeface="Calibri" panose="020F0502020204030204" pitchFamily="34" charset="0"/>
              </a:rPr>
              <a:t>29% </a:t>
            </a:r>
            <a:r>
              <a:rPr lang="en-US" sz="1200" dirty="0">
                <a:solidFill>
                  <a:srgbClr val="575756"/>
                </a:solidFill>
                <a:latin typeface="Calibri" panose="020F0502020204030204" pitchFamily="34" charset="0"/>
              </a:rPr>
              <a:t>for untreated LN0 patients (no endocrine therapy, no chemotherapy)</a:t>
            </a:r>
            <a:r>
              <a:rPr lang="en-US" sz="1200" baseline="30000" dirty="0">
                <a:solidFill>
                  <a:srgbClr val="575756"/>
                </a:solidFill>
                <a:latin typeface="Calibri" panose="020F0502020204030204" pitchFamily="34" charset="0"/>
              </a:rPr>
              <a:t>1</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BluePrint Molecular Subtype result</a:t>
            </a:r>
          </a:p>
          <a:p>
            <a:pPr marL="0" indent="0">
              <a:buNone/>
            </a:pPr>
            <a:endParaRPr lang="en-US" dirty="0"/>
          </a:p>
          <a:p>
            <a:r>
              <a:rPr lang="en-US" b="1" dirty="0"/>
              <a:t>4</a:t>
            </a:r>
            <a:r>
              <a:rPr lang="en-GB" b="1" dirty="0"/>
              <a:t>.</a:t>
            </a:r>
            <a:r>
              <a:rPr lang="en-GB" dirty="0"/>
              <a:t> </a:t>
            </a:r>
            <a:r>
              <a:rPr lang="en-US" b="1" dirty="0">
                <a:solidFill>
                  <a:srgbClr val="575756"/>
                </a:solidFill>
                <a:latin typeface="Calibri" panose="020F0502020204030204" pitchFamily="34" charset="0"/>
              </a:rPr>
              <a:t>MammaPrint Result Confidence Intervals</a:t>
            </a:r>
          </a:p>
          <a:p>
            <a:r>
              <a:rPr lang="en-US" sz="1200" dirty="0">
                <a:solidFill>
                  <a:srgbClr val="575756"/>
                </a:solidFill>
                <a:latin typeface="Calibri" panose="020F0502020204030204" pitchFamily="34" charset="0"/>
              </a:rPr>
              <a:t>Predicted average risk of recurrence without adjuvant chemotherapy:</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5 Year Risk: 22%  (95% CI: 1% - 9%)</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10 year Risk: 29% (95% CI: 4% - 15%)</a:t>
            </a:r>
          </a:p>
          <a:p>
            <a:r>
              <a:rPr lang="en-US" sz="1200" dirty="0">
                <a:solidFill>
                  <a:srgbClr val="575756"/>
                </a:solidFill>
                <a:latin typeface="Calibri" panose="020F0502020204030204" pitchFamily="34" charset="0"/>
              </a:rPr>
              <a:t>Results are based on the findings of the independent TRANSBIG study that included 302 untreated patients</a:t>
            </a:r>
            <a:r>
              <a:rPr lang="en-US" sz="1200" baseline="30000" dirty="0">
                <a:solidFill>
                  <a:srgbClr val="575756"/>
                </a:solidFill>
                <a:latin typeface="Calibri" panose="020F0502020204030204" pitchFamily="34" charset="0"/>
              </a:rPr>
              <a:t>1</a:t>
            </a:r>
          </a:p>
          <a:p>
            <a:pPr marL="0" indent="0">
              <a:buNone/>
            </a:pPr>
            <a:endParaRPr lang="en-GB" dirty="0"/>
          </a:p>
        </p:txBody>
      </p:sp>
    </p:spTree>
    <p:extLst>
      <p:ext uri="{BB962C8B-B14F-4D97-AF65-F5344CB8AC3E}">
        <p14:creationId xmlns:p14="http://schemas.microsoft.com/office/powerpoint/2010/main" val="3592020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a:t>
            </a:r>
            <a:r>
              <a:rPr lang="en-US" sz="1200" b="1" dirty="0">
                <a:solidFill>
                  <a:srgbClr val="575756"/>
                </a:solidFill>
                <a:latin typeface="Calibri" panose="020F0502020204030204" pitchFamily="34" charset="0"/>
              </a:rPr>
              <a:t>Data from the MINDACT Trial for </a:t>
            </a:r>
            <a:r>
              <a:rPr lang="en-US" sz="1200" b="1" u="sng" dirty="0">
                <a:solidFill>
                  <a:srgbClr val="575756"/>
                </a:solidFill>
                <a:latin typeface="Calibri" panose="020F0502020204030204" pitchFamily="34" charset="0"/>
              </a:rPr>
              <a:t>Concordant</a:t>
            </a:r>
            <a:r>
              <a:rPr lang="en-US" sz="1200" b="1" dirty="0">
                <a:solidFill>
                  <a:srgbClr val="575756"/>
                </a:solidFill>
                <a:latin typeface="Calibri" panose="020F0502020204030204" pitchFamily="34" charset="0"/>
              </a:rPr>
              <a:t> classification</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90.6% patients living without metastasis as observed in the MINDACT trial (expressed as distant metastasis free survival (DMFS)</a:t>
            </a:r>
            <a:r>
              <a:rPr lang="en-US" sz="1200" baseline="30000" dirty="0">
                <a:solidFill>
                  <a:srgbClr val="575756"/>
                </a:solidFill>
                <a:latin typeface="Calibri" panose="020F0502020204030204" pitchFamily="34" charset="0"/>
              </a:rPr>
              <a:t>2</a:t>
            </a:r>
            <a:r>
              <a:rPr lang="en-US" sz="1200" dirty="0">
                <a:solidFill>
                  <a:srgbClr val="575756"/>
                </a:solidFill>
                <a:latin typeface="Calibri" panose="020F0502020204030204" pitchFamily="34" charset="0"/>
              </a:rPr>
              <a:t> </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Results based on 5-year follow-up of MammaPrint Low Risk patients treated with endocrine therapy and chemotherapy</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These patients displayed a concordant result for clinical pathological risk and genomic risk (</a:t>
            </a:r>
            <a:r>
              <a:rPr lang="en-US" sz="1200" b="1" dirty="0">
                <a:solidFill>
                  <a:srgbClr val="D95536"/>
                </a:solidFill>
                <a:latin typeface="Calibri" panose="020F0502020204030204" pitchFamily="34" charset="0"/>
              </a:rPr>
              <a:t>Clinical Pathological High Risk/MammaPrint High Risk</a:t>
            </a:r>
            <a:r>
              <a:rPr lang="en-US" sz="1200" dirty="0">
                <a:solidFill>
                  <a:srgbClr val="575756"/>
                </a:solidFill>
                <a:latin typeface="Calibri" panose="020F0502020204030204" pitchFamily="34" charset="0"/>
              </a:rPr>
              <a:t>).</a:t>
            </a:r>
          </a:p>
          <a:p>
            <a:endParaRPr lang="en-US" dirty="0"/>
          </a:p>
          <a:p>
            <a:r>
              <a:rPr lang="en-US" b="1" dirty="0"/>
              <a:t>6. </a:t>
            </a:r>
            <a:r>
              <a:rPr lang="en-US" sz="1200" b="1" dirty="0">
                <a:solidFill>
                  <a:srgbClr val="575756"/>
                </a:solidFill>
                <a:latin typeface="Calibri" panose="020F0502020204030204" pitchFamily="34" charset="0"/>
              </a:rPr>
              <a:t>Data from the MINDACT Trial for </a:t>
            </a:r>
            <a:r>
              <a:rPr lang="en-US" sz="1200" b="1" u="sng" dirty="0">
                <a:solidFill>
                  <a:srgbClr val="575756"/>
                </a:solidFill>
                <a:latin typeface="Calibri" panose="020F0502020204030204" pitchFamily="34" charset="0"/>
              </a:rPr>
              <a:t>Discordant</a:t>
            </a:r>
            <a:r>
              <a:rPr lang="en-US" sz="1200" b="1" dirty="0">
                <a:solidFill>
                  <a:srgbClr val="575756"/>
                </a:solidFill>
                <a:latin typeface="Calibri" panose="020F0502020204030204" pitchFamily="34" charset="0"/>
              </a:rPr>
              <a:t> classification</a:t>
            </a:r>
          </a:p>
          <a:p>
            <a:pPr marL="285750" indent="-285750">
              <a:buClr>
                <a:srgbClr val="D95536"/>
              </a:buClr>
              <a:buFont typeface="Arial" panose="020B0604020202020204" pitchFamily="34" charset="0"/>
              <a:buChar char="•"/>
            </a:pPr>
            <a:r>
              <a:rPr lang="en-US" sz="1200" b="1" dirty="0">
                <a:solidFill>
                  <a:srgbClr val="575756"/>
                </a:solidFill>
                <a:latin typeface="Calibri" panose="020F0502020204030204" pitchFamily="34" charset="0"/>
              </a:rPr>
              <a:t>95%</a:t>
            </a:r>
            <a:r>
              <a:rPr lang="en-US" sz="1200" dirty="0">
                <a:solidFill>
                  <a:srgbClr val="575756"/>
                </a:solidFill>
                <a:latin typeface="Calibri" panose="020F0502020204030204" pitchFamily="34" charset="0"/>
              </a:rPr>
              <a:t> patients with DMFS at 5 years in the MINDACT trial with endocrine therapy alone</a:t>
            </a:r>
          </a:p>
          <a:p>
            <a:pPr marL="285750" indent="-285750">
              <a:buClr>
                <a:srgbClr val="D95536"/>
              </a:buClr>
              <a:buFont typeface="Arial" panose="020B0604020202020204" pitchFamily="34" charset="0"/>
              <a:buChar char="•"/>
            </a:pPr>
            <a:r>
              <a:rPr lang="en-US" sz="1200" b="1" dirty="0">
                <a:solidFill>
                  <a:srgbClr val="575756"/>
                </a:solidFill>
                <a:latin typeface="Calibri" panose="020F0502020204030204" pitchFamily="34" charset="0"/>
              </a:rPr>
              <a:t>95.8%</a:t>
            </a:r>
            <a:r>
              <a:rPr lang="en-US" sz="1200" dirty="0">
                <a:solidFill>
                  <a:srgbClr val="575756"/>
                </a:solidFill>
                <a:latin typeface="Calibri" panose="020F0502020204030204" pitchFamily="34" charset="0"/>
              </a:rPr>
              <a:t> patients with DMFS at 5 years in the MINDACT trial with endocrine therapy + chemotherapy</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These patients displayed a discordant result for clinical pathological risk and genomic risk (</a:t>
            </a:r>
            <a:r>
              <a:rPr lang="en-US" sz="1200" b="1" dirty="0">
                <a:solidFill>
                  <a:srgbClr val="7FA8AD"/>
                </a:solidFill>
                <a:latin typeface="Calibri" panose="020F0502020204030204" pitchFamily="34" charset="0"/>
              </a:rPr>
              <a:t>Clinical Pathological Low Risk</a:t>
            </a:r>
            <a:r>
              <a:rPr lang="en-US" sz="1200" b="1" dirty="0">
                <a:solidFill>
                  <a:srgbClr val="575756"/>
                </a:solidFill>
                <a:latin typeface="Calibri" panose="020F0502020204030204" pitchFamily="34" charset="0"/>
              </a:rPr>
              <a:t>/</a:t>
            </a:r>
            <a:r>
              <a:rPr lang="en-US" sz="1200" b="1" dirty="0">
                <a:solidFill>
                  <a:srgbClr val="D95536"/>
                </a:solidFill>
                <a:latin typeface="Calibri" panose="020F0502020204030204" pitchFamily="34" charset="0"/>
              </a:rPr>
              <a:t>MammaPrint High Risk</a:t>
            </a:r>
            <a:r>
              <a:rPr lang="en-US" sz="1200" dirty="0">
                <a:solidFill>
                  <a:srgbClr val="575756"/>
                </a:solidFill>
                <a:latin typeface="Calibri" panose="020F0502020204030204" pitchFamily="34" charset="0"/>
              </a:rPr>
              <a:t>)</a:t>
            </a:r>
          </a:p>
          <a:p>
            <a:pPr marL="0" indent="0">
              <a:buClr>
                <a:srgbClr val="D95536"/>
              </a:buClr>
              <a:buFont typeface="Arial" panose="020B0604020202020204" pitchFamily="34" charset="0"/>
              <a:buNone/>
            </a:pPr>
            <a:endParaRPr lang="en-US" sz="1200" dirty="0">
              <a:solidFill>
                <a:srgbClr val="575756"/>
              </a:solidFill>
              <a:latin typeface="Calibri" panose="020F0502020204030204" pitchFamily="34" charset="0"/>
            </a:endParaRPr>
          </a:p>
          <a:p>
            <a:r>
              <a:rPr lang="en-US" sz="1200" b="1" kern="1200" dirty="0">
                <a:solidFill>
                  <a:schemeClr val="tx1"/>
                </a:solidFill>
                <a:effectLst/>
                <a:latin typeface="+mn-lt"/>
                <a:ea typeface="+mn-ea"/>
                <a:cs typeface="+mn-cs"/>
              </a:rPr>
              <a:t>Additional information on Clinical-Low/MP-high risk patients</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If you receive the question from physicians on how to interpret the Clinical-Low/MP-high risk data from MINDACT: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Indeed MINDACT was not powered to answer chemotherapy benefit question so if you are, as a physician, sure your patient is </a:t>
            </a:r>
            <a:r>
              <a:rPr lang="en-US" sz="1200" b="1" kern="1200" dirty="0">
                <a:solidFill>
                  <a:schemeClr val="tx1"/>
                </a:solidFill>
                <a:effectLst/>
                <a:latin typeface="+mn-lt"/>
                <a:ea typeface="+mn-ea"/>
                <a:cs typeface="+mn-cs"/>
              </a:rPr>
              <a:t>low risk</a:t>
            </a:r>
            <a:r>
              <a:rPr lang="en-US" sz="1200" kern="1200" dirty="0">
                <a:solidFill>
                  <a:schemeClr val="tx1"/>
                </a:solidFill>
                <a:effectLst/>
                <a:latin typeface="+mn-lt"/>
                <a:ea typeface="+mn-ea"/>
                <a:cs typeface="+mn-cs"/>
              </a:rPr>
              <a:t> there is no need for ordering </a:t>
            </a:r>
            <a:r>
              <a:rPr lang="en-US" sz="1200" kern="1200" dirty="0" err="1">
                <a:solidFill>
                  <a:schemeClr val="tx1"/>
                </a:solidFill>
                <a:effectLst/>
                <a:latin typeface="+mn-lt"/>
                <a:ea typeface="+mn-ea"/>
                <a:cs typeface="+mn-cs"/>
              </a:rPr>
              <a:t>MammaPrint</a:t>
            </a:r>
            <a:r>
              <a:rPr lang="en-US" sz="1200" kern="1200" dirty="0">
                <a:solidFill>
                  <a:schemeClr val="tx1"/>
                </a:solidFill>
                <a:effectLst/>
                <a:latin typeface="+mn-lt"/>
                <a:ea typeface="+mn-ea"/>
                <a:cs typeface="+mn-cs"/>
              </a:rPr>
              <a:t> test.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have additional data from MINDACT analysis presented by </a:t>
            </a:r>
            <a:r>
              <a:rPr lang="en-GB" sz="1200" kern="1200" dirty="0" err="1">
                <a:solidFill>
                  <a:schemeClr val="tx1"/>
                </a:solidFill>
                <a:effectLst/>
                <a:latin typeface="+mn-lt"/>
                <a:ea typeface="+mn-ea"/>
                <a:cs typeface="+mn-cs"/>
              </a:rPr>
              <a:t>Tryfonidis</a:t>
            </a:r>
            <a:r>
              <a:rPr lang="en-GB" sz="1200" kern="1200" dirty="0">
                <a:solidFill>
                  <a:schemeClr val="tx1"/>
                </a:solidFill>
                <a:effectLst/>
                <a:latin typeface="+mn-lt"/>
                <a:ea typeface="+mn-ea"/>
                <a:cs typeface="+mn-cs"/>
              </a:rPr>
              <a:t> at</a:t>
            </a:r>
            <a:r>
              <a:rPr lang="en-US" sz="1200" kern="1200" dirty="0">
                <a:solidFill>
                  <a:schemeClr val="tx1"/>
                </a:solidFill>
                <a:effectLst/>
                <a:latin typeface="+mn-lt"/>
                <a:ea typeface="+mn-ea"/>
                <a:cs typeface="+mn-cs"/>
              </a:rPr>
              <a:t> ESMO 2017 that hints to a subpopulation actually having benefit from CT.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More research is needed to address this question and is ongoing.</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Clinical low risk T1abN0 subpopulation having benefit from CT (presented at ESMO 2017, </a:t>
            </a:r>
            <a:r>
              <a:rPr lang="en-US" sz="1200" b="1" kern="1200" dirty="0" err="1">
                <a:solidFill>
                  <a:schemeClr val="tx1"/>
                </a:solidFill>
                <a:effectLst/>
                <a:latin typeface="+mn-lt"/>
                <a:ea typeface="+mn-ea"/>
                <a:cs typeface="+mn-cs"/>
              </a:rPr>
              <a:t>Tryfonidis</a:t>
            </a:r>
            <a:r>
              <a:rPr lang="en-US" sz="1200" b="1" kern="1200" dirty="0">
                <a:solidFill>
                  <a:schemeClr val="tx1"/>
                </a:solidFill>
                <a:effectLst/>
                <a:latin typeface="+mn-lt"/>
                <a:ea typeface="+mn-ea"/>
                <a:cs typeface="+mn-cs"/>
              </a:rPr>
              <a:t> 2017)</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take-home message:</a:t>
            </a:r>
          </a:p>
          <a:p>
            <a:r>
              <a:rPr lang="en-US" sz="1200" kern="1200">
                <a:solidFill>
                  <a:schemeClr val="tx1"/>
                </a:solidFill>
                <a:effectLst/>
                <a:latin typeface="+mn-lt"/>
                <a:ea typeface="+mn-ea"/>
                <a:cs typeface="+mn-cs"/>
              </a:rPr>
              <a:t>Biological </a:t>
            </a:r>
            <a:r>
              <a:rPr lang="en-US" sz="1200" kern="1200" dirty="0">
                <a:solidFill>
                  <a:schemeClr val="tx1"/>
                </a:solidFill>
                <a:effectLst/>
                <a:latin typeface="+mn-lt"/>
                <a:ea typeface="+mn-ea"/>
                <a:cs typeface="+mn-cs"/>
              </a:rPr>
              <a:t>characteristics can be used as determinants of adjuvant systemic therapy administration for T1abN0 tumors. A significant portion (23.7%) of these small tumors were CL but GH (</a:t>
            </a:r>
            <a:r>
              <a:rPr lang="en-US" sz="1200" kern="1200" dirty="0" err="1">
                <a:solidFill>
                  <a:schemeClr val="tx1"/>
                </a:solidFill>
                <a:effectLst/>
                <a:latin typeface="+mn-lt"/>
                <a:ea typeface="+mn-ea"/>
                <a:cs typeface="+mn-cs"/>
              </a:rPr>
              <a:t>MammaPrint</a:t>
            </a:r>
            <a:r>
              <a:rPr lang="en-US" sz="1200" kern="1200" dirty="0">
                <a:solidFill>
                  <a:schemeClr val="tx1"/>
                </a:solidFill>
                <a:effectLst/>
                <a:latin typeface="+mn-lt"/>
                <a:ea typeface="+mn-ea"/>
                <a:cs typeface="+mn-cs"/>
              </a:rPr>
              <a:t>) risk and derived a benefit from CT.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Summary of </a:t>
            </a:r>
            <a:r>
              <a:rPr lang="en-US" sz="1200" b="1" kern="1200" dirty="0" err="1">
                <a:solidFill>
                  <a:schemeClr val="tx1"/>
                </a:solidFill>
                <a:effectLst/>
                <a:latin typeface="+mn-lt"/>
                <a:ea typeface="+mn-ea"/>
                <a:cs typeface="+mn-cs"/>
              </a:rPr>
              <a:t>Tryfonidis</a:t>
            </a:r>
            <a:r>
              <a:rPr lang="en-US" sz="1200" b="1" kern="1200" dirty="0">
                <a:solidFill>
                  <a:schemeClr val="tx1"/>
                </a:solidFill>
                <a:effectLst/>
                <a:latin typeface="+mn-lt"/>
                <a:ea typeface="+mn-ea"/>
                <a:cs typeface="+mn-cs"/>
              </a:rPr>
              <a:t> 2017 study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subgroup analysis of the MINDACT trial indicated that high-risk disease as defined by gene expression can be found even among very early stage breast tumors (pT1a, pT1b, pN0) (</a:t>
            </a:r>
            <a:r>
              <a:rPr lang="en-US" sz="1200" kern="1200" dirty="0" err="1">
                <a:solidFill>
                  <a:schemeClr val="tx1"/>
                </a:solidFill>
                <a:effectLst/>
                <a:latin typeface="+mn-lt"/>
                <a:ea typeface="+mn-ea"/>
                <a:cs typeface="+mn-cs"/>
              </a:rPr>
              <a:t>Tryfonidis</a:t>
            </a:r>
            <a:r>
              <a:rPr lang="en-US" sz="1200" kern="1200" dirty="0">
                <a:solidFill>
                  <a:schemeClr val="tx1"/>
                </a:solidFill>
                <a:effectLst/>
                <a:latin typeface="+mn-lt"/>
                <a:ea typeface="+mn-ea"/>
                <a:cs typeface="+mn-cs"/>
              </a:rPr>
              <a:t> et al., 2017)].  A </a:t>
            </a:r>
            <a:r>
              <a:rPr lang="en-US" sz="1200" kern="1200" dirty="0" err="1">
                <a:solidFill>
                  <a:schemeClr val="tx1"/>
                </a:solidFill>
                <a:effectLst/>
                <a:latin typeface="+mn-lt"/>
                <a:ea typeface="+mn-ea"/>
                <a:cs typeface="+mn-cs"/>
              </a:rPr>
              <a:t>substudy</a:t>
            </a:r>
            <a:r>
              <a:rPr lang="en-US" sz="1200" kern="1200" dirty="0">
                <a:solidFill>
                  <a:schemeClr val="tx1"/>
                </a:solidFill>
                <a:effectLst/>
                <a:latin typeface="+mn-lt"/>
                <a:ea typeface="+mn-ea"/>
                <a:cs typeface="+mn-cs"/>
              </a:rPr>
              <a:t> of MINDACT 2017 ( included patients with pT1abN0 tumors enrolled in MINDACT who had both their genomic risk G (per </a:t>
            </a:r>
            <a:r>
              <a:rPr lang="en-US" sz="1200" kern="1200" dirty="0" err="1">
                <a:solidFill>
                  <a:schemeClr val="tx1"/>
                </a:solidFill>
                <a:effectLst/>
                <a:latin typeface="+mn-lt"/>
                <a:ea typeface="+mn-ea"/>
                <a:cs typeface="+mn-cs"/>
              </a:rPr>
              <a:t>MammaPrint</a:t>
            </a:r>
            <a:r>
              <a:rPr lang="en-US" sz="1200" kern="1200" dirty="0">
                <a:solidFill>
                  <a:schemeClr val="tx1"/>
                </a:solidFill>
                <a:effectLst/>
                <a:latin typeface="+mn-lt"/>
                <a:ea typeface="+mn-ea"/>
                <a:cs typeface="+mn-cs"/>
              </a:rPr>
              <a:t>®) &amp; clinical risk C (per a modified version Adjuvant! Online) assessed. 826 patients with pT1abN0 tumors were enrolled in MINDACT (12.3% of all). 5-years DMFI &amp; OS for these patients treated with CT were 98.8% (95% CI, 91.9-99.8) &amp; 98.5% (95% CI, 89.6- 99.8) vs 91.4% (95% CI, 82.6- 95.9) &amp; 95.8% (89.1- 98.4%) respectively for those who did not receive CT.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adjuvant chemotherapy is administered in such clinically low but </a:t>
            </a:r>
            <a:r>
              <a:rPr lang="en-US" sz="1200" kern="1200" dirty="0" err="1">
                <a:solidFill>
                  <a:schemeClr val="tx1"/>
                </a:solidFill>
                <a:effectLst/>
                <a:latin typeface="+mn-lt"/>
                <a:ea typeface="+mn-ea"/>
                <a:cs typeface="+mn-cs"/>
              </a:rPr>
              <a:t>genomically</a:t>
            </a:r>
            <a:r>
              <a:rPr lang="en-US" sz="1200" kern="1200" dirty="0">
                <a:solidFill>
                  <a:schemeClr val="tx1"/>
                </a:solidFill>
                <a:effectLst/>
                <a:latin typeface="+mn-lt"/>
                <a:ea typeface="+mn-ea"/>
                <a:cs typeface="+mn-cs"/>
              </a:rPr>
              <a:t> high-risk cancer, the 5-year DMFS is improved from 91.4% (95% CI 82.6–95.9) to 97.3% (95% CI 89.4–99.3), again indicating that biology is more relevant than size.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Citation</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Tryfonidis</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Poncet</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Slaets</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Viale</a:t>
            </a:r>
            <a:r>
              <a:rPr lang="en-US" sz="1200" kern="1200" dirty="0">
                <a:solidFill>
                  <a:schemeClr val="tx1"/>
                </a:solidFill>
                <a:effectLst/>
                <a:latin typeface="+mn-lt"/>
                <a:ea typeface="+mn-ea"/>
                <a:cs typeface="+mn-cs"/>
              </a:rPr>
              <a:t>, F. de </a:t>
            </a:r>
            <a:r>
              <a:rPr lang="en-US" sz="1200" kern="1200" dirty="0" err="1">
                <a:solidFill>
                  <a:schemeClr val="tx1"/>
                </a:solidFill>
                <a:effectLst/>
                <a:latin typeface="+mn-lt"/>
                <a:ea typeface="+mn-ea"/>
                <a:cs typeface="+mn-cs"/>
              </a:rPr>
              <a:t>Snoo</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Aalders</a:t>
            </a:r>
            <a:r>
              <a:rPr lang="en-US" sz="1200" kern="1200" dirty="0">
                <a:solidFill>
                  <a:schemeClr val="tx1"/>
                </a:solidFill>
                <a:effectLst/>
                <a:latin typeface="+mn-lt"/>
                <a:ea typeface="+mn-ea"/>
                <a:cs typeface="+mn-cs"/>
              </a:rPr>
              <a:t>, L. Van 't Veer, E. Rutgers, M. Piccart, J. Bogaerts, F. Cardoso; 150O_PR</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Not all small node negative (pT1abN0) breast cancers are similar: Outcome results from an EORTC 10041/BIG 3-04 (MINDACT) trial </a:t>
            </a:r>
            <a:r>
              <a:rPr lang="en-US" sz="1200" kern="1200" dirty="0" err="1">
                <a:solidFill>
                  <a:schemeClr val="tx1"/>
                </a:solidFill>
                <a:effectLst/>
                <a:latin typeface="+mn-lt"/>
                <a:ea typeface="+mn-ea"/>
                <a:cs typeface="+mn-cs"/>
              </a:rPr>
              <a:t>substudy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Annals of Oncology</a:t>
            </a:r>
            <a:r>
              <a:rPr lang="en-US" sz="1200" kern="1200" dirty="0">
                <a:solidFill>
                  <a:schemeClr val="tx1"/>
                </a:solidFill>
                <a:effectLst/>
                <a:latin typeface="+mn-lt"/>
                <a:ea typeface="+mn-ea"/>
                <a:cs typeface="+mn-cs"/>
              </a:rPr>
              <a:t>, Volume 28, Issue suppl_5, 1 September 2017, mdx440.003, </a:t>
            </a:r>
            <a:r>
              <a:rPr lang="en-US" sz="1200" u="sng" kern="1200" dirty="0">
                <a:solidFill>
                  <a:schemeClr val="tx1"/>
                </a:solidFill>
                <a:effectLst/>
                <a:latin typeface="+mn-lt"/>
                <a:ea typeface="+mn-ea"/>
                <a:cs typeface="+mn-cs"/>
                <a:hlinkClick r:id="rId3"/>
              </a:rPr>
              <a:t>https://doi.org/10.1093/annonc/mdx440.003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Press release</a:t>
            </a:r>
            <a:r>
              <a:rPr lang="en-US" sz="1200" kern="1200" dirty="0">
                <a:solidFill>
                  <a:schemeClr val="tx1"/>
                </a:solidFill>
                <a:effectLst/>
                <a:latin typeface="+mn-lt"/>
                <a:ea typeface="+mn-ea"/>
                <a:cs typeface="+mn-cs"/>
              </a:rPr>
              <a:t> for background information, and abstract can be accessed for free here:</a:t>
            </a:r>
          </a:p>
          <a:p>
            <a:r>
              <a:rPr lang="en-US" sz="1200" u="sng" kern="1200" dirty="0">
                <a:solidFill>
                  <a:schemeClr val="tx1"/>
                </a:solidFill>
                <a:effectLst/>
                <a:latin typeface="+mn-lt"/>
                <a:ea typeface="+mn-ea"/>
                <a:cs typeface="+mn-cs"/>
                <a:hlinkClick r:id="rId4"/>
              </a:rPr>
              <a:t>https://www.esmo.org/Press-Office/Press-Releases/Study-in-Early-Stage-Breast-Cancer-Shows-That-Even-Small-Tumours-Can-Be-Aggressive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42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0922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9857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0149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5844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4899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74A5A5"/>
                </a:solidFill>
                <a:latin typeface="Calibri" panose="020F0502020204030204" pitchFamily="34" charset="0"/>
              </a:rPr>
              <a:t>1. </a:t>
            </a:r>
            <a:r>
              <a:rPr lang="en-US" b="1" dirty="0">
                <a:solidFill>
                  <a:srgbClr val="575756"/>
                </a:solidFill>
                <a:latin typeface="Calibri" panose="020F0502020204030204" pitchFamily="34" charset="0"/>
              </a:rPr>
              <a:t>Patient identification and information</a:t>
            </a:r>
          </a:p>
          <a:p>
            <a:pPr marL="285750" lvl="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Patient identifiers</a:t>
            </a:r>
          </a:p>
          <a:p>
            <a:pPr marL="285750" lvl="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Physician and hospital reference</a:t>
            </a:r>
          </a:p>
          <a:p>
            <a:pPr marL="285750" lvl="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Tumor specimen information</a:t>
            </a:r>
            <a:endParaRPr lang="en-US" sz="1000" b="1" dirty="0">
              <a:solidFill>
                <a:srgbClr val="575756"/>
              </a:solidFill>
              <a:latin typeface="Calibri" panose="020F0502020204030204" pitchFamily="34" charset="0"/>
            </a:endParaRPr>
          </a:p>
          <a:p>
            <a:endParaRPr lang="en-US" b="1" dirty="0">
              <a:solidFill>
                <a:srgbClr val="74A5A5"/>
              </a:solidFill>
              <a:latin typeface="Calibri" panose="020F0502020204030204" pitchFamily="34" charset="0"/>
            </a:endParaRPr>
          </a:p>
          <a:p>
            <a:r>
              <a:rPr lang="en-US" b="1" dirty="0">
                <a:solidFill>
                  <a:srgbClr val="74A5A5"/>
                </a:solidFill>
                <a:latin typeface="Calibri" panose="020F0502020204030204" pitchFamily="34" charset="0"/>
              </a:rPr>
              <a:t>2. </a:t>
            </a:r>
            <a:r>
              <a:rPr lang="en-US" sz="1200" b="1" dirty="0">
                <a:solidFill>
                  <a:srgbClr val="575756"/>
                </a:solidFill>
                <a:latin typeface="Calibri" panose="020F0502020204030204" pitchFamily="34" charset="0"/>
              </a:rPr>
              <a:t>Summary of individual test result</a:t>
            </a:r>
          </a:p>
          <a:p>
            <a:endParaRPr lang="en-US" sz="1200" b="1" dirty="0">
              <a:solidFill>
                <a:srgbClr val="575756"/>
              </a:solidFill>
              <a:latin typeface="Calibri" panose="020F0502020204030204" pitchFamily="34" charset="0"/>
            </a:endParaRPr>
          </a:p>
          <a:p>
            <a:r>
              <a:rPr lang="en-US" sz="1200" b="1" dirty="0">
                <a:solidFill>
                  <a:srgbClr val="575756"/>
                </a:solidFill>
                <a:latin typeface="Calibri" panose="020F0502020204030204" pitchFamily="34" charset="0"/>
              </a:rPr>
              <a:t>3. Summary of results:</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Binary </a:t>
            </a:r>
            <a:r>
              <a:rPr lang="en-US" sz="1200" b="1" dirty="0">
                <a:solidFill>
                  <a:schemeClr val="accent2">
                    <a:lumMod val="75000"/>
                  </a:schemeClr>
                </a:solidFill>
                <a:latin typeface="Calibri" panose="020F0502020204030204" pitchFamily="34" charset="0"/>
              </a:rPr>
              <a:t>Low Risk </a:t>
            </a:r>
            <a:r>
              <a:rPr lang="en-US" sz="1200" dirty="0">
                <a:solidFill>
                  <a:srgbClr val="575756"/>
                </a:solidFill>
                <a:latin typeface="Calibri" panose="020F0502020204030204" pitchFamily="34" charset="0"/>
              </a:rPr>
              <a:t>result</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Personalized </a:t>
            </a:r>
            <a:r>
              <a:rPr lang="en-US" sz="1200" dirty="0" err="1">
                <a:solidFill>
                  <a:srgbClr val="575756"/>
                </a:solidFill>
                <a:latin typeface="Calibri" panose="020F0502020204030204" pitchFamily="34" charset="0"/>
              </a:rPr>
              <a:t>MammaPrint</a:t>
            </a:r>
            <a:r>
              <a:rPr lang="en-US" sz="1200" dirty="0">
                <a:solidFill>
                  <a:srgbClr val="575756"/>
                </a:solidFill>
                <a:latin typeface="Calibri" panose="020F0502020204030204" pitchFamily="34" charset="0"/>
              </a:rPr>
              <a:t> Index (MPI)</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Average 10-year risk of recurrence </a:t>
            </a:r>
            <a:r>
              <a:rPr lang="en-US" sz="1200" b="1" dirty="0">
                <a:solidFill>
                  <a:schemeClr val="accent2">
                    <a:lumMod val="75000"/>
                  </a:schemeClr>
                </a:solidFill>
                <a:latin typeface="Calibri" panose="020F0502020204030204" pitchFamily="34" charset="0"/>
              </a:rPr>
              <a:t>10%</a:t>
            </a:r>
            <a:r>
              <a:rPr lang="en-US" sz="1200" dirty="0">
                <a:solidFill>
                  <a:srgbClr val="575756"/>
                </a:solidFill>
                <a:latin typeface="Calibri" panose="020F0502020204030204" pitchFamily="34" charset="0"/>
              </a:rPr>
              <a:t> for untreated LN0 patients (no endocrine therapy, no chemotherapy)*</a:t>
            </a:r>
            <a:endParaRPr lang="en-US" sz="1200" baseline="30000" dirty="0">
              <a:solidFill>
                <a:srgbClr val="575756"/>
              </a:solidFill>
              <a:latin typeface="Calibri" panose="020F0502020204030204" pitchFamily="34" charset="0"/>
            </a:endParaRPr>
          </a:p>
          <a:p>
            <a:r>
              <a:rPr lang="en-US" sz="1200" i="1" dirty="0">
                <a:solidFill>
                  <a:srgbClr val="575756"/>
                </a:solidFill>
                <a:latin typeface="Calibri" panose="020F0502020204030204" pitchFamily="34" charset="0"/>
              </a:rPr>
              <a:t>Results are based on the findings of the independent TRANSBIG study that included 302 untreated patients </a:t>
            </a:r>
            <a:r>
              <a:rPr lang="en-US" sz="1200" i="1" baseline="30000" dirty="0">
                <a:solidFill>
                  <a:srgbClr val="575756"/>
                </a:solidFill>
                <a:latin typeface="Calibri" panose="020F0502020204030204" pitchFamily="34"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75756"/>
                </a:solidFill>
                <a:latin typeface="Calibri" panose="020F0502020204030204" pitchFamily="34" charset="0"/>
              </a:rPr>
              <a:t>[1]</a:t>
            </a:r>
            <a:r>
              <a:rPr lang="en-US" sz="1200" dirty="0">
                <a:solidFill>
                  <a:srgbClr val="575756"/>
                </a:solidFill>
                <a:latin typeface="Calibri" panose="020F0502020204030204" pitchFamily="34" charset="0"/>
              </a:rPr>
              <a:t> Buyse, et al. J Natl Cancer Inst. 2006 Sep 6.98(17): 1183-92.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dirty="0">
                <a:solidFill>
                  <a:srgbClr val="575756"/>
                </a:solidFill>
                <a:latin typeface="Calibri" panose="020F0502020204030204" pitchFamily="34" charset="0"/>
              </a:rPr>
              <a:t>BluePrint result if ordered.</a:t>
            </a:r>
          </a:p>
          <a:p>
            <a:endParaRPr lang="en-US" b="1" dirty="0">
              <a:solidFill>
                <a:srgbClr val="74A5A5"/>
              </a:solidFill>
              <a:latin typeface="Calibri" panose="020F0502020204030204" pitchFamily="34" charset="0"/>
            </a:endParaRPr>
          </a:p>
          <a:p>
            <a:r>
              <a:rPr lang="en-US" sz="1200" b="1" dirty="0">
                <a:solidFill>
                  <a:srgbClr val="575756"/>
                </a:solidFill>
                <a:latin typeface="Calibri" panose="020F0502020204030204" pitchFamily="34" charset="0"/>
              </a:rPr>
              <a:t>Risk of Recurrence at 5yr and 10yr in untreated patients</a:t>
            </a:r>
            <a:endParaRPr lang="en-US" b="1" dirty="0">
              <a:solidFill>
                <a:srgbClr val="575756"/>
              </a:solidFill>
              <a:latin typeface="Calibri" panose="020F0502020204030204" pitchFamily="34" charset="0"/>
            </a:endParaRPr>
          </a:p>
          <a:p>
            <a:r>
              <a:rPr lang="en-US" sz="1200" dirty="0">
                <a:solidFill>
                  <a:srgbClr val="575756"/>
                </a:solidFill>
                <a:latin typeface="Calibri" panose="020F0502020204030204" pitchFamily="34" charset="0"/>
              </a:rPr>
              <a:t>Predicted average risk of recurrence for a Low Risk patient without adjuvant treatment*</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5 Year Risk: </a:t>
            </a:r>
            <a:r>
              <a:rPr lang="en-US" sz="1200" b="1" dirty="0">
                <a:solidFill>
                  <a:srgbClr val="575756"/>
                </a:solidFill>
                <a:latin typeface="Calibri" panose="020F0502020204030204" pitchFamily="34" charset="0"/>
              </a:rPr>
              <a:t>5%</a:t>
            </a:r>
            <a:r>
              <a:rPr lang="en-US" sz="1200" dirty="0">
                <a:solidFill>
                  <a:srgbClr val="575756"/>
                </a:solidFill>
                <a:latin typeface="Calibri" panose="020F0502020204030204" pitchFamily="34" charset="0"/>
              </a:rPr>
              <a:t>  (95% CI: 1% - 9%)</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10 year Risk: </a:t>
            </a:r>
            <a:r>
              <a:rPr lang="en-US" sz="1200" b="1" dirty="0">
                <a:solidFill>
                  <a:srgbClr val="575756"/>
                </a:solidFill>
                <a:latin typeface="Calibri" panose="020F0502020204030204" pitchFamily="34" charset="0"/>
              </a:rPr>
              <a:t>10%</a:t>
            </a:r>
            <a:r>
              <a:rPr lang="en-US" sz="1200" dirty="0">
                <a:solidFill>
                  <a:srgbClr val="575756"/>
                </a:solidFill>
                <a:latin typeface="Calibri" panose="020F0502020204030204" pitchFamily="34" charset="0"/>
              </a:rPr>
              <a:t> (95% CI: 4% - 15%)</a:t>
            </a:r>
          </a:p>
          <a:p>
            <a:r>
              <a:rPr lang="en-US" sz="1200" b="0" dirty="0">
                <a:solidFill>
                  <a:srgbClr val="74A5A5"/>
                </a:solidFill>
                <a:latin typeface="Calibri" panose="020F0502020204030204" pitchFamily="34" charset="0"/>
              </a:rPr>
              <a:t>Confidence intervals shaded in green on the graph</a:t>
            </a:r>
          </a:p>
          <a:p>
            <a:endParaRPr lang="en-US" sz="1200" b="0" dirty="0">
              <a:solidFill>
                <a:srgbClr val="74A5A5"/>
              </a:solidFill>
              <a:latin typeface="Calibri" panose="020F0502020204030204" pitchFamily="34" charset="0"/>
            </a:endParaRPr>
          </a:p>
          <a:p>
            <a:r>
              <a:rPr lang="en-US" sz="1200" b="0" dirty="0">
                <a:solidFill>
                  <a:srgbClr val="74A5A5"/>
                </a:solidFill>
                <a:latin typeface="Calibri" panose="020F0502020204030204" pitchFamily="34" charset="0"/>
              </a:rPr>
              <a:t>NOTE: This graph is not personalized for each specific patient</a:t>
            </a:r>
            <a:endParaRPr lang="en-US" sz="1200" b="0" dirty="0">
              <a:solidFill>
                <a:srgbClr val="575756"/>
              </a:solidFill>
              <a:latin typeface="Calibri" panose="020F0502020204030204" pitchFamily="34" charset="0"/>
            </a:endParaRPr>
          </a:p>
        </p:txBody>
      </p:sp>
    </p:spTree>
    <p:extLst>
      <p:ext uri="{BB962C8B-B14F-4D97-AF65-F5344CB8AC3E}">
        <p14:creationId xmlns:p14="http://schemas.microsoft.com/office/powerpoint/2010/main" val="142258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74A5A5"/>
                </a:solidFill>
                <a:latin typeface="Calibri" panose="020F0502020204030204" pitchFamily="34" charset="0"/>
              </a:rPr>
              <a:t>5. Concordant classification </a:t>
            </a:r>
          </a:p>
          <a:p>
            <a:r>
              <a:rPr lang="en-US" sz="1200" b="1" dirty="0">
                <a:solidFill>
                  <a:srgbClr val="74A5A5"/>
                </a:solidFill>
                <a:latin typeface="Calibri" panose="020F0502020204030204" pitchFamily="34" charset="0"/>
              </a:rPr>
              <a:t>Clinical Pathological Low Risk/MammaPrint Low Risk</a:t>
            </a:r>
          </a:p>
          <a:p>
            <a:r>
              <a:rPr lang="en-US" sz="1200" b="0" dirty="0">
                <a:solidFill>
                  <a:srgbClr val="74A5A5"/>
                </a:solidFill>
                <a:latin typeface="Calibri" panose="020F0502020204030204" pitchFamily="34" charset="0"/>
              </a:rPr>
              <a:t>MINDACT data is summarized:</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97.6% patients living without metastasis (DMFS)</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5-year follow-up treated with endocrine therapy alone</a:t>
            </a:r>
          </a:p>
          <a:p>
            <a:endParaRPr lang="en-US" sz="1200" b="1" dirty="0">
              <a:solidFill>
                <a:srgbClr val="259EC5"/>
              </a:solidFill>
              <a:latin typeface="Calibri" panose="020F0502020204030204" pitchFamily="34" charset="0"/>
            </a:endParaRPr>
          </a:p>
          <a:p>
            <a:r>
              <a:rPr lang="en-US" sz="1200" b="1" dirty="0">
                <a:solidFill>
                  <a:srgbClr val="259EC5"/>
                </a:solidFill>
                <a:latin typeface="Calibri" panose="020F0502020204030204" pitchFamily="34" charset="0"/>
              </a:rPr>
              <a:t>6. </a:t>
            </a:r>
            <a:r>
              <a:rPr lang="en-US" sz="1200" b="1" dirty="0">
                <a:solidFill>
                  <a:srgbClr val="74A5A5"/>
                </a:solidFill>
                <a:latin typeface="Calibri" panose="020F0502020204030204" pitchFamily="34" charset="0"/>
              </a:rPr>
              <a:t>Dis</a:t>
            </a:r>
            <a:r>
              <a:rPr lang="en-US" b="1" dirty="0">
                <a:solidFill>
                  <a:srgbClr val="74A5A5"/>
                </a:solidFill>
                <a:latin typeface="Calibri" panose="020F0502020204030204" pitchFamily="34" charset="0"/>
              </a:rPr>
              <a:t>cordant classification </a:t>
            </a:r>
          </a:p>
          <a:p>
            <a:r>
              <a:rPr lang="en-US" sz="1200" b="1" dirty="0">
                <a:solidFill>
                  <a:srgbClr val="259EC5"/>
                </a:solidFill>
                <a:latin typeface="Calibri" panose="020F0502020204030204" pitchFamily="34" charset="0"/>
              </a:rPr>
              <a:t>Clinical Pathological High Risk</a:t>
            </a:r>
            <a:r>
              <a:rPr lang="en-US" sz="1200" b="1" dirty="0">
                <a:solidFill>
                  <a:srgbClr val="575756"/>
                </a:solidFill>
                <a:latin typeface="Calibri" panose="020F0502020204030204" pitchFamily="34" charset="0"/>
              </a:rPr>
              <a:t>/</a:t>
            </a:r>
            <a:r>
              <a:rPr lang="en-US" sz="1200" b="1" dirty="0">
                <a:solidFill>
                  <a:srgbClr val="7FA8AD"/>
                </a:solidFill>
                <a:latin typeface="Calibri" panose="020F0502020204030204" pitchFamily="34" charset="0"/>
              </a:rPr>
              <a:t>MammaPrint Low Risk </a:t>
            </a:r>
          </a:p>
          <a:p>
            <a:pPr>
              <a:buClr>
                <a:srgbClr val="D95536"/>
              </a:buClr>
            </a:pPr>
            <a:r>
              <a:rPr lang="en-US" sz="1200" dirty="0">
                <a:solidFill>
                  <a:srgbClr val="575756"/>
                </a:solidFill>
                <a:latin typeface="Calibri" panose="020F0502020204030204" pitchFamily="34" charset="0"/>
              </a:rPr>
              <a:t>5 years DMFS in MINDACT trial</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94.4% DMFS endocrine therapy alone</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95.9% DMFS endocrine therapy + chemotherapy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30000" dirty="0">
                <a:solidFill>
                  <a:srgbClr val="575756"/>
                </a:solidFill>
                <a:latin typeface="Calibri" panose="020F0502020204030204" pitchFamily="34" charset="0"/>
              </a:rPr>
              <a:t>*</a:t>
            </a:r>
            <a:r>
              <a:rPr lang="en-US" sz="1200" dirty="0">
                <a:solidFill>
                  <a:srgbClr val="575756"/>
                </a:solidFill>
                <a:latin typeface="Calibri" panose="020F0502020204030204" pitchFamily="34" charset="0"/>
                <a:cs typeface="Calibri" panose="020F0502020204030204" pitchFamily="34" charset="0"/>
              </a:rPr>
              <a:t> based on the MINDACT prospective clinical trial that included 6,693 patients.</a:t>
            </a:r>
            <a:r>
              <a:rPr lang="en-US" sz="1200" baseline="30000" dirty="0">
                <a:solidFill>
                  <a:srgbClr val="575756"/>
                </a:solidFill>
                <a:latin typeface="Calibri" panose="020F0502020204030204" pitchFamily="34" charset="0"/>
                <a:cs typeface="Calibri" panose="020F0502020204030204" pitchFamily="34" charset="0"/>
              </a:rPr>
              <a:t>3</a:t>
            </a:r>
            <a:endParaRPr lang="en-US" sz="1200" i="1" baseline="30000" dirty="0">
              <a:solidFill>
                <a:srgbClr val="575756"/>
              </a:solidFill>
              <a:latin typeface="Calibri" panose="020F0502020204030204" pitchFamily="34" charset="0"/>
            </a:endParaRPr>
          </a:p>
          <a:p>
            <a:r>
              <a:rPr lang="en-US" sz="1200" b="0" baseline="30000" dirty="0">
                <a:solidFill>
                  <a:srgbClr val="575756"/>
                </a:solidFill>
                <a:latin typeface="Calibri" panose="020F0502020204030204" pitchFamily="34" charset="0"/>
              </a:rPr>
              <a:t>3</a:t>
            </a:r>
            <a:r>
              <a:rPr lang="en-US" sz="1200" b="1" dirty="0">
                <a:solidFill>
                  <a:srgbClr val="575756"/>
                </a:solidFill>
                <a:latin typeface="Calibri" panose="020F0502020204030204" pitchFamily="34" charset="0"/>
              </a:rPr>
              <a:t> </a:t>
            </a:r>
            <a:r>
              <a:rPr lang="da-DK" sz="1200" dirty="0">
                <a:solidFill>
                  <a:srgbClr val="575756"/>
                </a:solidFill>
                <a:latin typeface="Calibri" panose="020F0502020204030204" pitchFamily="34" charset="0"/>
              </a:rPr>
              <a:t>Cardoso, F et al. N. Engl J Med. 2016 Aug 25, 375 (8): 717-29</a:t>
            </a:r>
            <a:endParaRPr lang="en-GB" dirty="0"/>
          </a:p>
        </p:txBody>
      </p:sp>
    </p:spTree>
    <p:extLst>
      <p:ext uri="{BB962C8B-B14F-4D97-AF65-F5344CB8AC3E}">
        <p14:creationId xmlns:p14="http://schemas.microsoft.com/office/powerpoint/2010/main" val="174707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t>
            </a:r>
            <a:r>
              <a:rPr lang="en-US" sz="1200" b="1" dirty="0">
                <a:solidFill>
                  <a:srgbClr val="575756"/>
                </a:solidFill>
                <a:latin typeface="Calibri" panose="020F0502020204030204" pitchFamily="34" charset="0"/>
              </a:rPr>
              <a:t>Clinical risk assessment table</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As referenced in the supplementary material of the MINDACT publication, this table can help determine the clinical risk results as observed in the MINDACT trial (i.e. clinical risk High or Low)</a:t>
            </a:r>
            <a:r>
              <a:rPr lang="en-US" sz="1200" baseline="30000" dirty="0">
                <a:solidFill>
                  <a:srgbClr val="575756"/>
                </a:solidFill>
                <a:latin typeface="Calibri" panose="020F0502020204030204" pitchFamily="34" charset="0"/>
              </a:rPr>
              <a:t>2</a:t>
            </a:r>
            <a:r>
              <a:rPr lang="en-US" sz="1200" dirty="0">
                <a:solidFill>
                  <a:srgbClr val="575756"/>
                </a:solidFill>
                <a:latin typeface="Calibri" panose="020F0502020204030204" pitchFamily="34" charset="0"/>
              </a:rPr>
              <a:t> </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Clinical risk classification in MINDACT was carried out using the modified version of </a:t>
            </a:r>
            <a:r>
              <a:rPr lang="en-US" sz="1200" dirty="0" err="1">
                <a:solidFill>
                  <a:srgbClr val="575756"/>
                </a:solidFill>
                <a:latin typeface="Calibri" panose="020F0502020204030204" pitchFamily="34" charset="0"/>
              </a:rPr>
              <a:t>Adjuvant!Online</a:t>
            </a:r>
            <a:r>
              <a:rPr lang="en-US" sz="1200" dirty="0">
                <a:solidFill>
                  <a:srgbClr val="575756"/>
                </a:solidFill>
                <a:latin typeface="Calibri" panose="020F0502020204030204" pitchFamily="34" charset="0"/>
              </a:rPr>
              <a:t> (version 8.0)</a:t>
            </a:r>
            <a:r>
              <a:rPr lang="en-US" sz="1200" baseline="30000" dirty="0">
                <a:solidFill>
                  <a:srgbClr val="575756"/>
                </a:solidFill>
                <a:latin typeface="Calibri" panose="020F0502020204030204" pitchFamily="34" charset="0"/>
              </a:rPr>
              <a:t>2</a:t>
            </a:r>
            <a:r>
              <a:rPr lang="en-US" sz="1200" dirty="0">
                <a:solidFill>
                  <a:srgbClr val="575756"/>
                </a:solidFill>
                <a:latin typeface="Calibri" panose="020F0502020204030204" pitchFamily="34" charset="0"/>
              </a:rPr>
              <a:t> </a:t>
            </a:r>
          </a:p>
          <a:p>
            <a:endParaRPr lang="en-US" dirty="0"/>
          </a:p>
          <a:p>
            <a:endParaRPr lang="en-GB" dirty="0"/>
          </a:p>
        </p:txBody>
      </p:sp>
    </p:spTree>
    <p:extLst>
      <p:ext uri="{BB962C8B-B14F-4D97-AF65-F5344CB8AC3E}">
        <p14:creationId xmlns:p14="http://schemas.microsoft.com/office/powerpoint/2010/main" val="134806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575756"/>
                </a:solidFill>
                <a:latin typeface="Calibri" panose="020F0502020204030204" pitchFamily="34" charset="0"/>
              </a:rPr>
              <a:t>8.  BluePrint Molecular Subtyping Results</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Neoadjuvant chemosensitivity results based on molecular subtype (expressed as rate of </a:t>
            </a:r>
            <a:r>
              <a:rPr lang="en-US" sz="1200" dirty="0" err="1">
                <a:solidFill>
                  <a:srgbClr val="575756"/>
                </a:solidFill>
                <a:latin typeface="Calibri" panose="020F0502020204030204" pitchFamily="34" charset="0"/>
              </a:rPr>
              <a:t>pCR</a:t>
            </a:r>
            <a:r>
              <a:rPr lang="en-US" sz="1200" dirty="0">
                <a:solidFill>
                  <a:srgbClr val="575756"/>
                </a:solidFill>
                <a:latin typeface="Calibri" panose="020F0502020204030204" pitchFamily="34" charset="0"/>
              </a:rPr>
              <a:t> (pathologic complete response rate) with neoadjuvant chemotherapy) </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Luminal-A type would not benefit from neoadjuvant chemo – very low </a:t>
            </a:r>
            <a:r>
              <a:rPr lang="en-US" sz="1200" dirty="0" err="1">
                <a:solidFill>
                  <a:srgbClr val="575756"/>
                </a:solidFill>
                <a:latin typeface="Calibri" panose="020F0502020204030204" pitchFamily="34" charset="0"/>
              </a:rPr>
              <a:t>pCR</a:t>
            </a:r>
            <a:r>
              <a:rPr lang="en-US" sz="1200" dirty="0">
                <a:solidFill>
                  <a:srgbClr val="575756"/>
                </a:solidFill>
                <a:latin typeface="Calibri" panose="020F0502020204030204" pitchFamily="34" charset="0"/>
              </a:rPr>
              <a:t> rate</a:t>
            </a:r>
          </a:p>
          <a:p>
            <a:pPr marL="285750" indent="-285750">
              <a:buClr>
                <a:srgbClr val="D95536"/>
              </a:buClr>
              <a:buFont typeface="Arial" panose="020B0604020202020204" pitchFamily="34" charset="0"/>
              <a:buChar char="•"/>
            </a:pPr>
            <a:r>
              <a:rPr lang="en-US" sz="1200" b="0" dirty="0">
                <a:solidFill>
                  <a:srgbClr val="575756"/>
                </a:solidFill>
                <a:latin typeface="Calibri" panose="020F0502020204030204" pitchFamily="34" charset="0"/>
              </a:rPr>
              <a:t>E.g. </a:t>
            </a:r>
            <a:r>
              <a:rPr lang="en-US" sz="1200" b="1" dirty="0">
                <a:solidFill>
                  <a:srgbClr val="575756"/>
                </a:solidFill>
                <a:latin typeface="Calibri" panose="020F0502020204030204" pitchFamily="34" charset="0"/>
              </a:rPr>
              <a:t>High Risk HER2 type </a:t>
            </a:r>
            <a:r>
              <a:rPr lang="en-US" sz="1200" dirty="0">
                <a:solidFill>
                  <a:srgbClr val="575756"/>
                </a:solidFill>
                <a:latin typeface="Calibri" panose="020F0502020204030204" pitchFamily="34" charset="0"/>
              </a:rPr>
              <a:t>shows 47% likelihood of pathologic complete response (</a:t>
            </a:r>
            <a:r>
              <a:rPr lang="en-US" sz="1200" dirty="0" err="1">
                <a:solidFill>
                  <a:srgbClr val="575756"/>
                </a:solidFill>
                <a:latin typeface="Calibri" panose="020F0502020204030204" pitchFamily="34" charset="0"/>
              </a:rPr>
              <a:t>pCR</a:t>
            </a:r>
            <a:r>
              <a:rPr lang="en-US" sz="1200" dirty="0">
                <a:solidFill>
                  <a:srgbClr val="575756"/>
                </a:solidFill>
                <a:latin typeface="Calibri" panose="020F0502020204030204" pitchFamily="34" charset="0"/>
              </a:rPr>
              <a:t>) with neoadjuvant chemotherapy</a:t>
            </a:r>
          </a:p>
          <a:p>
            <a:pPr marL="285750" indent="-285750">
              <a:buClr>
                <a:srgbClr val="D95536"/>
              </a:buClr>
              <a:buFont typeface="Arial" panose="020B0604020202020204" pitchFamily="34" charset="0"/>
              <a:buChar char="•"/>
            </a:pPr>
            <a:r>
              <a:rPr lang="en-US" sz="1200" dirty="0">
                <a:solidFill>
                  <a:srgbClr val="575756"/>
                </a:solidFill>
                <a:latin typeface="Calibri" panose="020F0502020204030204" pitchFamily="34" charset="0"/>
              </a:rPr>
              <a:t>5-year DMFS outcomes based on molecular subtype</a:t>
            </a:r>
          </a:p>
          <a:p>
            <a:endParaRPr lang="en-US" sz="1200" dirty="0">
              <a:solidFill>
                <a:srgbClr val="575756"/>
              </a:solidFill>
              <a:latin typeface="Calibri" panose="020F0502020204030204" pitchFamily="34" charset="0"/>
            </a:endParaRPr>
          </a:p>
          <a:p>
            <a:r>
              <a:rPr lang="en-US" sz="1200" dirty="0">
                <a:solidFill>
                  <a:srgbClr val="575756"/>
                </a:solidFill>
                <a:latin typeface="Calibri" panose="020F0502020204030204" pitchFamily="34" charset="0"/>
              </a:rPr>
              <a:t>Results in  8  are based on a clinical study of BluePrint that included 437 patients</a:t>
            </a:r>
            <a:r>
              <a:rPr lang="en-US" sz="1200" baseline="30000" dirty="0">
                <a:solidFill>
                  <a:srgbClr val="575756"/>
                </a:solidFill>
                <a:latin typeface="Calibri" panose="020F0502020204030204" pitchFamily="34" charset="0"/>
              </a:rPr>
              <a:t>3</a:t>
            </a:r>
          </a:p>
          <a:p>
            <a:r>
              <a:rPr lang="en-US" sz="1200" dirty="0">
                <a:solidFill>
                  <a:srgbClr val="575756"/>
                </a:solidFill>
                <a:latin typeface="Calibri" panose="020F0502020204030204" pitchFamily="34" charset="0"/>
              </a:rPr>
              <a:t>[2] </a:t>
            </a:r>
            <a:r>
              <a:rPr lang="en-US" sz="1200" dirty="0" err="1">
                <a:solidFill>
                  <a:srgbClr val="575756"/>
                </a:solidFill>
                <a:latin typeface="Calibri" panose="020F0502020204030204" pitchFamily="34" charset="0"/>
              </a:rPr>
              <a:t>Glück</a:t>
            </a:r>
            <a:r>
              <a:rPr lang="en-US" sz="1200" dirty="0">
                <a:solidFill>
                  <a:srgbClr val="575756"/>
                </a:solidFill>
                <a:latin typeface="Calibri" panose="020F0502020204030204" pitchFamily="34" charset="0"/>
              </a:rPr>
              <a:t> S, et al. Breast Cancer Res Treat. 2013 Jun;139(3):759-67</a:t>
            </a:r>
          </a:p>
          <a:p>
            <a:r>
              <a:rPr lang="en-US" sz="1200" dirty="0">
                <a:solidFill>
                  <a:srgbClr val="575756"/>
                </a:solidFill>
                <a:latin typeface="Calibri" panose="020F0502020204030204" pitchFamily="34" charset="0"/>
              </a:rPr>
              <a:t>[4]Whitworth P, et al. Ann Surg Oncol. (2017) 24:669–675</a:t>
            </a:r>
          </a:p>
          <a:p>
            <a:r>
              <a:rPr lang="en-US" sz="1200" dirty="0">
                <a:solidFill>
                  <a:srgbClr val="575756"/>
                </a:solidFill>
                <a:latin typeface="Calibri" panose="020F0502020204030204" pitchFamily="34" charset="0"/>
              </a:rPr>
              <a:t>[5]Whitworth P, et al. Ann Surg Oncol. 2014 Oct;21(10):3261-7</a:t>
            </a:r>
          </a:p>
          <a:p>
            <a:endParaRPr lang="en-GB" dirty="0"/>
          </a:p>
        </p:txBody>
      </p:sp>
    </p:spTree>
    <p:extLst>
      <p:ext uri="{BB962C8B-B14F-4D97-AF65-F5344CB8AC3E}">
        <p14:creationId xmlns:p14="http://schemas.microsoft.com/office/powerpoint/2010/main" val="76563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l">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Strictly confidential - Kit still in development</a:t>
            </a:r>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solidFill>
                <a:prstClr val="black">
                  <a:tint val="75000"/>
                </a:prstClr>
              </a:solidFill>
            </a:endParaRPr>
          </a:p>
        </p:txBody>
      </p:sp>
    </p:spTree>
    <p:extLst>
      <p:ext uri="{BB962C8B-B14F-4D97-AF65-F5344CB8AC3E}">
        <p14:creationId xmlns:p14="http://schemas.microsoft.com/office/powerpoint/2010/main" val="21403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238512" y="6396390"/>
            <a:ext cx="712469" cy="365125"/>
          </a:xfrm>
          <a:prstGeom prst="rect">
            <a:avLst/>
          </a:prstGeom>
        </p:spPr>
        <p:txBody>
          <a:bodyPr/>
          <a:lstStyle>
            <a:lvl1pPr>
              <a:defRPr/>
            </a:lvl1pPr>
          </a:lstStyle>
          <a:p>
            <a:fld id="{8A6567C0-C694-47F9-BD06-750C53DF1ACD}" type="slidenum">
              <a:rPr lang="en-US" smtClean="0"/>
              <a:t>‹#›</a:t>
            </a:fld>
            <a:endParaRPr lang="en-US"/>
          </a:p>
        </p:txBody>
      </p:sp>
    </p:spTree>
    <p:extLst>
      <p:ext uri="{BB962C8B-B14F-4D97-AF65-F5344CB8AC3E}">
        <p14:creationId xmlns:p14="http://schemas.microsoft.com/office/powerpoint/2010/main" val="3612302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Strictly confidential - Kit still in development</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567C0-C694-47F9-BD06-750C53DF1ACD}" type="slidenum">
              <a:rPr lang="en-US" smtClean="0"/>
              <a:t>‹#›</a:t>
            </a:fld>
            <a:endParaRPr lang="en-US"/>
          </a:p>
        </p:txBody>
      </p:sp>
    </p:spTree>
    <p:extLst>
      <p:ext uri="{BB962C8B-B14F-4D97-AF65-F5344CB8AC3E}">
        <p14:creationId xmlns:p14="http://schemas.microsoft.com/office/powerpoint/2010/main" val="169936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67657" y="6356350"/>
            <a:ext cx="2913743" cy="365125"/>
          </a:xfrm>
        </p:spPr>
        <p:txBody>
          <a:bodyPr/>
          <a:lstStyle>
            <a:lvl1pPr>
              <a:defRPr i="1">
                <a:solidFill>
                  <a:srgbClr val="FF0000"/>
                </a:solidFill>
              </a:defRPr>
            </a:lvl1pPr>
          </a:lstStyle>
          <a:p>
            <a:r>
              <a:rPr lang="en-US"/>
              <a:t>Strictly confidential - Kit still in development</a:t>
            </a:r>
            <a:endParaRPr lang="en-US"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0D5EDE-DD7A-4AD8-8B64-BAEA4848BEAD}" type="slidenum">
              <a:rPr lang="en-US" smtClean="0"/>
              <a:t>‹#›</a:t>
            </a:fld>
            <a:endParaRPr lang="en-US"/>
          </a:p>
        </p:txBody>
      </p:sp>
    </p:spTree>
    <p:extLst>
      <p:ext uri="{BB962C8B-B14F-4D97-AF65-F5344CB8AC3E}">
        <p14:creationId xmlns:p14="http://schemas.microsoft.com/office/powerpoint/2010/main" val="477681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0D5EDE-DD7A-4AD8-8B64-BAEA4848BEAD}" type="slidenum">
              <a:rPr lang="en-US" smtClean="0"/>
              <a:t>‹#›</a:t>
            </a:fld>
            <a:endParaRPr lang="en-US"/>
          </a:p>
        </p:txBody>
      </p:sp>
      <p:sp>
        <p:nvSpPr>
          <p:cNvPr id="7" name="Date Placeholder 3"/>
          <p:cNvSpPr>
            <a:spLocks noGrp="1"/>
          </p:cNvSpPr>
          <p:nvPr>
            <p:ph type="dt" sz="half" idx="10"/>
          </p:nvPr>
        </p:nvSpPr>
        <p:spPr>
          <a:xfrm>
            <a:off x="667657" y="6356350"/>
            <a:ext cx="2913743" cy="365125"/>
          </a:xfrm>
        </p:spPr>
        <p:txBody>
          <a:bodyPr/>
          <a:lstStyle>
            <a:lvl1pPr>
              <a:defRPr i="1">
                <a:solidFill>
                  <a:srgbClr val="FF0000"/>
                </a:solidFill>
              </a:defRPr>
            </a:lvl1pPr>
          </a:lstStyle>
          <a:p>
            <a:r>
              <a:rPr lang="en-US"/>
              <a:t>Strictly confidential - Kit still in development</a:t>
            </a:r>
            <a:endParaRPr lang="en-US" dirty="0"/>
          </a:p>
        </p:txBody>
      </p:sp>
    </p:spTree>
    <p:extLst>
      <p:ext uri="{BB962C8B-B14F-4D97-AF65-F5344CB8AC3E}">
        <p14:creationId xmlns:p14="http://schemas.microsoft.com/office/powerpoint/2010/main" val="1560296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pPr defTabSz="3429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0D5EDE-DD7A-4AD8-8B64-BAEA4848BEAD}" type="slidenum">
              <a:rPr lang="en-US" smtClean="0"/>
              <a:t>‹#›</a:t>
            </a:fld>
            <a:endParaRPr lang="en-US"/>
          </a:p>
        </p:txBody>
      </p:sp>
      <p:sp>
        <p:nvSpPr>
          <p:cNvPr id="7" name="Date Placeholder 3"/>
          <p:cNvSpPr txBox="1">
            <a:spLocks/>
          </p:cNvSpPr>
          <p:nvPr userDrawn="1"/>
        </p:nvSpPr>
        <p:spPr>
          <a:xfrm>
            <a:off x="667657" y="6356349"/>
            <a:ext cx="2913743"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Strictly confidential - Kit still in development</a:t>
            </a:r>
          </a:p>
        </p:txBody>
      </p:sp>
    </p:spTree>
    <p:extLst>
      <p:ext uri="{BB962C8B-B14F-4D97-AF65-F5344CB8AC3E}">
        <p14:creationId xmlns:p14="http://schemas.microsoft.com/office/powerpoint/2010/main" val="1426660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pPr defTabSz="3429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0D5EDE-DD7A-4AD8-8B64-BAEA4848BEAD}" type="slidenum">
              <a:rPr lang="en-US" smtClean="0"/>
              <a:t>‹#›</a:t>
            </a:fld>
            <a:endParaRPr lang="en-US"/>
          </a:p>
        </p:txBody>
      </p:sp>
      <p:sp>
        <p:nvSpPr>
          <p:cNvPr id="8" name="Date Placeholder 3"/>
          <p:cNvSpPr txBox="1">
            <a:spLocks/>
          </p:cNvSpPr>
          <p:nvPr userDrawn="1"/>
        </p:nvSpPr>
        <p:spPr>
          <a:xfrm>
            <a:off x="667657" y="6356349"/>
            <a:ext cx="2913743"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Strictly confidential - Kit still in development</a:t>
            </a:r>
          </a:p>
        </p:txBody>
      </p:sp>
    </p:spTree>
    <p:extLst>
      <p:ext uri="{BB962C8B-B14F-4D97-AF65-F5344CB8AC3E}">
        <p14:creationId xmlns:p14="http://schemas.microsoft.com/office/powerpoint/2010/main" val="1196731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567C0-C694-47F9-BD06-750C53DF1ACD}" type="slidenum">
              <a:rPr lang="en-US" smtClean="0"/>
              <a:t>‹#›</a:t>
            </a:fld>
            <a:endParaRPr lang="en-US"/>
          </a:p>
        </p:txBody>
      </p:sp>
      <p:sp>
        <p:nvSpPr>
          <p:cNvPr id="10" name="Date Placeholder 3"/>
          <p:cNvSpPr txBox="1">
            <a:spLocks/>
          </p:cNvSpPr>
          <p:nvPr userDrawn="1"/>
        </p:nvSpPr>
        <p:spPr>
          <a:xfrm>
            <a:off x="667657" y="6356349"/>
            <a:ext cx="2913743"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Strictly confidential - Kit still in development</a:t>
            </a:r>
          </a:p>
        </p:txBody>
      </p:sp>
    </p:spTree>
    <p:extLst>
      <p:ext uri="{BB962C8B-B14F-4D97-AF65-F5344CB8AC3E}">
        <p14:creationId xmlns:p14="http://schemas.microsoft.com/office/powerpoint/2010/main" val="2384850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pPr defTabSz="3429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0D5EDE-DD7A-4AD8-8B64-BAEA4848BEAD}" type="slidenum">
              <a:rPr lang="en-US" smtClean="0"/>
              <a:t>‹#›</a:t>
            </a:fld>
            <a:endParaRPr lang="en-US"/>
          </a:p>
        </p:txBody>
      </p:sp>
      <p:sp>
        <p:nvSpPr>
          <p:cNvPr id="6" name="Date Placeholder 3"/>
          <p:cNvSpPr txBox="1">
            <a:spLocks/>
          </p:cNvSpPr>
          <p:nvPr userDrawn="1"/>
        </p:nvSpPr>
        <p:spPr>
          <a:xfrm>
            <a:off x="667657" y="6356349"/>
            <a:ext cx="2913743"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Strictly confidential - Kit still in development</a:t>
            </a:r>
          </a:p>
        </p:txBody>
      </p:sp>
    </p:spTree>
    <p:extLst>
      <p:ext uri="{BB962C8B-B14F-4D97-AF65-F5344CB8AC3E}">
        <p14:creationId xmlns:p14="http://schemas.microsoft.com/office/powerpoint/2010/main" val="227694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defTabSz="3429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0D5EDE-DD7A-4AD8-8B64-BAEA4848BEAD}" type="slidenum">
              <a:rPr lang="en-US" smtClean="0"/>
              <a:t>‹#›</a:t>
            </a:fld>
            <a:endParaRPr lang="en-US"/>
          </a:p>
        </p:txBody>
      </p:sp>
      <p:sp>
        <p:nvSpPr>
          <p:cNvPr id="5" name="Date Placeholder 3"/>
          <p:cNvSpPr txBox="1">
            <a:spLocks/>
          </p:cNvSpPr>
          <p:nvPr userDrawn="1"/>
        </p:nvSpPr>
        <p:spPr>
          <a:xfrm>
            <a:off x="667657" y="6331036"/>
            <a:ext cx="2913743"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Strictly confidential - Kit still in development</a:t>
            </a:r>
          </a:p>
        </p:txBody>
      </p:sp>
    </p:spTree>
    <p:extLst>
      <p:ext uri="{BB962C8B-B14F-4D97-AF65-F5344CB8AC3E}">
        <p14:creationId xmlns:p14="http://schemas.microsoft.com/office/powerpoint/2010/main" val="4081449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pPr defTabSz="3429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0D5EDE-DD7A-4AD8-8B64-BAEA4848BEAD}" type="slidenum">
              <a:rPr lang="en-US" smtClean="0"/>
              <a:t>‹#›</a:t>
            </a:fld>
            <a:endParaRPr lang="en-US"/>
          </a:p>
        </p:txBody>
      </p:sp>
      <p:sp>
        <p:nvSpPr>
          <p:cNvPr id="8" name="Date Placeholder 3"/>
          <p:cNvSpPr txBox="1">
            <a:spLocks/>
          </p:cNvSpPr>
          <p:nvPr userDrawn="1"/>
        </p:nvSpPr>
        <p:spPr>
          <a:xfrm>
            <a:off x="667657" y="6356349"/>
            <a:ext cx="2913743"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Strictly confidential - Kit still in development</a:t>
            </a:r>
          </a:p>
        </p:txBody>
      </p:sp>
    </p:spTree>
    <p:extLst>
      <p:ext uri="{BB962C8B-B14F-4D97-AF65-F5344CB8AC3E}">
        <p14:creationId xmlns:p14="http://schemas.microsoft.com/office/powerpoint/2010/main" val="347464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63283"/>
            <a:ext cx="10972800" cy="11430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609600" y="1888846"/>
            <a:ext cx="10972800" cy="4386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Strictly confidential - Kit still in development</a:t>
            </a:r>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solidFill>
                <a:prstClr val="black">
                  <a:tint val="75000"/>
                </a:prstClr>
              </a:solidFill>
            </a:endParaRPr>
          </a:p>
        </p:txBody>
      </p:sp>
      <p:sp>
        <p:nvSpPr>
          <p:cNvPr id="6" name="TextBox 5"/>
          <p:cNvSpPr txBox="1"/>
          <p:nvPr userDrawn="1"/>
        </p:nvSpPr>
        <p:spPr>
          <a:xfrm>
            <a:off x="4425062" y="6635527"/>
            <a:ext cx="2087431" cy="184666"/>
          </a:xfrm>
          <a:prstGeom prst="rect">
            <a:avLst/>
          </a:prstGeom>
          <a:noFill/>
        </p:spPr>
        <p:txBody>
          <a:bodyPr wrap="none" rtlCol="0">
            <a:spAutoFit/>
          </a:bodyPr>
          <a:lstStyle/>
          <a:p>
            <a:pPr defTabSz="342900"/>
            <a:r>
              <a:rPr lang="en-US" sz="600" b="1" dirty="0">
                <a:solidFill>
                  <a:srgbClr val="FF0000"/>
                </a:solidFill>
              </a:rPr>
              <a:t>CONFIDENTIAL – FOR INTERNAL TRAINING PURPOSES ONLY</a:t>
            </a:r>
          </a:p>
        </p:txBody>
      </p:sp>
    </p:spTree>
    <p:extLst>
      <p:ext uri="{BB962C8B-B14F-4D97-AF65-F5344CB8AC3E}">
        <p14:creationId xmlns:p14="http://schemas.microsoft.com/office/powerpoint/2010/main" val="3844959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pPr defTabSz="3429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0D5EDE-DD7A-4AD8-8B64-BAEA4848BEAD}" type="slidenum">
              <a:rPr lang="en-US" smtClean="0"/>
              <a:t>‹#›</a:t>
            </a:fld>
            <a:endParaRPr lang="en-US"/>
          </a:p>
        </p:txBody>
      </p:sp>
      <p:sp>
        <p:nvSpPr>
          <p:cNvPr id="8" name="Date Placeholder 3"/>
          <p:cNvSpPr txBox="1">
            <a:spLocks/>
          </p:cNvSpPr>
          <p:nvPr userDrawn="1"/>
        </p:nvSpPr>
        <p:spPr>
          <a:xfrm>
            <a:off x="667657" y="6356349"/>
            <a:ext cx="2913743"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Strictly confidential - Kit still in development</a:t>
            </a:r>
          </a:p>
        </p:txBody>
      </p:sp>
    </p:spTree>
    <p:extLst>
      <p:ext uri="{BB962C8B-B14F-4D97-AF65-F5344CB8AC3E}">
        <p14:creationId xmlns:p14="http://schemas.microsoft.com/office/powerpoint/2010/main" val="4112862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defTabSz="3429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0D5EDE-DD7A-4AD8-8B64-BAEA4848BEAD}" type="slidenum">
              <a:rPr lang="en-US" smtClean="0"/>
              <a:t>‹#›</a:t>
            </a:fld>
            <a:endParaRPr lang="en-US"/>
          </a:p>
        </p:txBody>
      </p:sp>
      <p:sp>
        <p:nvSpPr>
          <p:cNvPr id="7" name="Date Placeholder 3"/>
          <p:cNvSpPr txBox="1">
            <a:spLocks/>
          </p:cNvSpPr>
          <p:nvPr userDrawn="1"/>
        </p:nvSpPr>
        <p:spPr>
          <a:xfrm>
            <a:off x="667657" y="6356349"/>
            <a:ext cx="2913743"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Strictly confidential - Kit still in development</a:t>
            </a:r>
          </a:p>
        </p:txBody>
      </p:sp>
    </p:spTree>
    <p:extLst>
      <p:ext uri="{BB962C8B-B14F-4D97-AF65-F5344CB8AC3E}">
        <p14:creationId xmlns:p14="http://schemas.microsoft.com/office/powerpoint/2010/main" val="159776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667657" y="6356349"/>
            <a:ext cx="2913743"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Strictly confidential - Kit still in development</a:t>
            </a:r>
          </a:p>
        </p:txBody>
      </p:sp>
    </p:spTree>
    <p:extLst>
      <p:ext uri="{BB962C8B-B14F-4D97-AF65-F5344CB8AC3E}">
        <p14:creationId xmlns:p14="http://schemas.microsoft.com/office/powerpoint/2010/main" val="100697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63283"/>
            <a:ext cx="10972800" cy="11430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983081" y="1888846"/>
            <a:ext cx="4795200" cy="4386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Strictly confidential - Kit still in development</a:t>
            </a:r>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solidFill>
                <a:prstClr val="black">
                  <a:tint val="75000"/>
                </a:prstClr>
              </a:solidFill>
            </a:endParaRPr>
          </a:p>
        </p:txBody>
      </p:sp>
      <p:sp>
        <p:nvSpPr>
          <p:cNvPr id="6" name="TextBox 5"/>
          <p:cNvSpPr txBox="1"/>
          <p:nvPr userDrawn="1"/>
        </p:nvSpPr>
        <p:spPr>
          <a:xfrm>
            <a:off x="4425062" y="6635527"/>
            <a:ext cx="2087431" cy="184666"/>
          </a:xfrm>
          <a:prstGeom prst="rect">
            <a:avLst/>
          </a:prstGeom>
          <a:noFill/>
        </p:spPr>
        <p:txBody>
          <a:bodyPr wrap="none" rtlCol="0">
            <a:spAutoFit/>
          </a:bodyPr>
          <a:lstStyle/>
          <a:p>
            <a:pPr defTabSz="342900"/>
            <a:r>
              <a:rPr lang="en-US" sz="600" b="1" dirty="0">
                <a:solidFill>
                  <a:srgbClr val="FF0000"/>
                </a:solidFill>
              </a:rPr>
              <a:t>CONFIDENTIAL – FOR INTERNAL TRAINING PURPOSES ONLY</a:t>
            </a:r>
          </a:p>
        </p:txBody>
      </p:sp>
      <p:sp>
        <p:nvSpPr>
          <p:cNvPr id="7" name="Content Placeholder 2"/>
          <p:cNvSpPr>
            <a:spLocks noGrp="1"/>
          </p:cNvSpPr>
          <p:nvPr>
            <p:ph idx="12"/>
          </p:nvPr>
        </p:nvSpPr>
        <p:spPr>
          <a:xfrm>
            <a:off x="6412800" y="1888846"/>
            <a:ext cx="4795200" cy="4386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784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l">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Strictly confidential - Kit still in development</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6299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63283"/>
            <a:ext cx="10972800" cy="11430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609600" y="1888846"/>
            <a:ext cx="10972800" cy="4386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Strictly confidential - Kit still in development</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984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63283"/>
            <a:ext cx="10972800" cy="11430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983081" y="1888846"/>
            <a:ext cx="4795200" cy="4386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Strictly confidential - Kit still in development</a:t>
            </a:r>
          </a:p>
        </p:txBody>
      </p:sp>
      <p:sp>
        <p:nvSpPr>
          <p:cNvPr id="5" name="Footer Placeholder 4"/>
          <p:cNvSpPr>
            <a:spLocks noGrp="1"/>
          </p:cNvSpPr>
          <p:nvPr>
            <p:ph type="ftr" sz="quarter" idx="11"/>
          </p:nvPr>
        </p:nvSpPr>
        <p:spPr/>
        <p:txBody>
          <a:bodyPr/>
          <a:lstStyle/>
          <a:p>
            <a:endParaRPr lang="en-US"/>
          </a:p>
        </p:txBody>
      </p:sp>
      <p:sp>
        <p:nvSpPr>
          <p:cNvPr id="7" name="Content Placeholder 2"/>
          <p:cNvSpPr>
            <a:spLocks noGrp="1"/>
          </p:cNvSpPr>
          <p:nvPr>
            <p:ph idx="12"/>
          </p:nvPr>
        </p:nvSpPr>
        <p:spPr>
          <a:xfrm>
            <a:off x="6412800" y="1888846"/>
            <a:ext cx="4795200" cy="4386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567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l">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Strictly confidential - Kit still in development</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17787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63283"/>
            <a:ext cx="10972800" cy="11430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609600" y="1888846"/>
            <a:ext cx="10972800" cy="4386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Strictly confidential - Kit still in development</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879385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63283"/>
            <a:ext cx="10972800" cy="11430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983081" y="1888846"/>
            <a:ext cx="4795200" cy="4386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Strictly confidential - Kit still in development</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Content Placeholder 2"/>
          <p:cNvSpPr>
            <a:spLocks noGrp="1"/>
          </p:cNvSpPr>
          <p:nvPr>
            <p:ph idx="12"/>
          </p:nvPr>
        </p:nvSpPr>
        <p:spPr>
          <a:xfrm>
            <a:off x="6412800" y="1888846"/>
            <a:ext cx="4795200" cy="4386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9890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r="-20" b="80392"/>
          <a:stretch/>
        </p:blipFill>
        <p:spPr>
          <a:xfrm>
            <a:off x="2442" y="0"/>
            <a:ext cx="12189558" cy="1344706"/>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i="1">
                <a:solidFill>
                  <a:srgbClr val="FF0000"/>
                </a:solidFill>
              </a:defRPr>
            </a:lvl1pPr>
          </a:lstStyle>
          <a:p>
            <a:pPr defTabSz="342900"/>
            <a:r>
              <a:rPr lang="en-US"/>
              <a:t>Strictly confidential - Kit still in development</a:t>
            </a:r>
            <a:endParaRPr lang="en-US" dirty="0"/>
          </a:p>
        </p:txBody>
      </p:sp>
    </p:spTree>
    <p:extLst>
      <p:ext uri="{BB962C8B-B14F-4D97-AF65-F5344CB8AC3E}">
        <p14:creationId xmlns:p14="http://schemas.microsoft.com/office/powerpoint/2010/main" val="1170643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900" rtl="0" eaLnBrk="1" latinLnBrk="0" hangingPunct="1">
        <a:spcBef>
          <a:spcPct val="0"/>
        </a:spcBef>
        <a:buNone/>
        <a:defRPr sz="3000" kern="1200">
          <a:solidFill>
            <a:srgbClr val="636463"/>
          </a:solidFill>
          <a:latin typeface="+mn-lt"/>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636463"/>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636463"/>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636463"/>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636463"/>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636463"/>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r="-20" b="80392"/>
          <a:stretch/>
        </p:blipFill>
        <p:spPr>
          <a:xfrm>
            <a:off x="2442" y="0"/>
            <a:ext cx="12189558" cy="1344706"/>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Strictly confidential - Kit still in development</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8" name="TextBox 7"/>
          <p:cNvSpPr txBox="1"/>
          <p:nvPr/>
        </p:nvSpPr>
        <p:spPr>
          <a:xfrm>
            <a:off x="5087551" y="6635527"/>
            <a:ext cx="2016899" cy="200055"/>
          </a:xfrm>
          <a:prstGeom prst="rect">
            <a:avLst/>
          </a:prstGeom>
          <a:noFill/>
        </p:spPr>
        <p:txBody>
          <a:bodyPr wrap="none" rtlCol="0">
            <a:spAutoFit/>
          </a:bodyPr>
          <a:lstStyle/>
          <a:p>
            <a:pPr defTabSz="342900"/>
            <a:r>
              <a:rPr lang="en-US" sz="700" b="1" dirty="0">
                <a:solidFill>
                  <a:srgbClr val="FF0000"/>
                </a:solidFill>
              </a:rPr>
              <a:t>CONFIDENTIAL – FOR INTERNAL PURPOSES ONLY</a:t>
            </a:r>
          </a:p>
        </p:txBody>
      </p:sp>
    </p:spTree>
    <p:extLst>
      <p:ext uri="{BB962C8B-B14F-4D97-AF65-F5344CB8AC3E}">
        <p14:creationId xmlns:p14="http://schemas.microsoft.com/office/powerpoint/2010/main" val="158728491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342900" rtl="0" eaLnBrk="1" latinLnBrk="0" hangingPunct="1">
        <a:spcBef>
          <a:spcPct val="0"/>
        </a:spcBef>
        <a:buNone/>
        <a:defRPr sz="3000" kern="1200">
          <a:solidFill>
            <a:srgbClr val="636463"/>
          </a:solidFill>
          <a:latin typeface="+mn-lt"/>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636463"/>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636463"/>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636463"/>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636463"/>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636463"/>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87116"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r>
              <a:rPr lang="en-US">
                <a:solidFill>
                  <a:prstClr val="black">
                    <a:tint val="75000"/>
                  </a:prstClr>
                </a:solidFill>
              </a:rPr>
              <a:t>Strictly confidential - Kit still in development</a:t>
            </a: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8" name="TextBox 7"/>
          <p:cNvSpPr txBox="1"/>
          <p:nvPr/>
        </p:nvSpPr>
        <p:spPr>
          <a:xfrm>
            <a:off x="5087551" y="6635527"/>
            <a:ext cx="2016899" cy="200055"/>
          </a:xfrm>
          <a:prstGeom prst="rect">
            <a:avLst/>
          </a:prstGeom>
          <a:noFill/>
        </p:spPr>
        <p:txBody>
          <a:bodyPr wrap="none" rtlCol="0">
            <a:spAutoFit/>
          </a:bodyPr>
          <a:lstStyle/>
          <a:p>
            <a:pPr defTabSz="342900"/>
            <a:r>
              <a:rPr lang="en-US" sz="700" b="1" dirty="0">
                <a:solidFill>
                  <a:srgbClr val="FF0000"/>
                </a:solidFill>
              </a:rPr>
              <a:t>CONFIDENTIAL – FOR INTERNAL PURPOSES ONLY</a:t>
            </a:r>
          </a:p>
        </p:txBody>
      </p:sp>
    </p:spTree>
    <p:extLst>
      <p:ext uri="{BB962C8B-B14F-4D97-AF65-F5344CB8AC3E}">
        <p14:creationId xmlns:p14="http://schemas.microsoft.com/office/powerpoint/2010/main" val="28169488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342900" rtl="0" eaLnBrk="1" latinLnBrk="0" hangingPunct="1">
        <a:spcBef>
          <a:spcPct val="0"/>
        </a:spcBef>
        <a:buNone/>
        <a:defRPr sz="3600" kern="1200">
          <a:solidFill>
            <a:srgbClr val="0070C0"/>
          </a:solidFill>
          <a:latin typeface="+mn-lt"/>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636463"/>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636463"/>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636463"/>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636463"/>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636463"/>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42900"/>
            <a:r>
              <a:rPr lang="en-US">
                <a:solidFill>
                  <a:prstClr val="black">
                    <a:tint val="75000"/>
                  </a:prstClr>
                </a:solidFill>
              </a:rPr>
              <a:t>Strictly confidential - Kit still in development</a:t>
            </a:r>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D5EDE-DD7A-4AD8-8B64-BAEA4848BEAD}" type="slidenum">
              <a:rPr lang="en-US" smtClean="0"/>
              <a:t>‹#›</a:t>
            </a:fld>
            <a:endParaRPr lang="en-US"/>
          </a:p>
        </p:txBody>
      </p:sp>
    </p:spTree>
    <p:extLst>
      <p:ext uri="{BB962C8B-B14F-4D97-AF65-F5344CB8AC3E}">
        <p14:creationId xmlns:p14="http://schemas.microsoft.com/office/powerpoint/2010/main" val="263450863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twitter.com/agendia" TargetMode="External"/><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hyperlink" Target="https://www.facebook.com/AgendiaInc/" TargetMode="External"/><Relationship Id="rId4" Type="http://schemas.openxmlformats.org/officeDocument/2006/relationships/hyperlink" Target="https://www.linkedin.com/company/agendia-inc-/"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E5C4387-6D89-4B96-B0DF-C8FD15C00227}"/>
              </a:ext>
            </a:extLst>
          </p:cNvPr>
          <p:cNvSpPr txBox="1"/>
          <p:nvPr/>
        </p:nvSpPr>
        <p:spPr>
          <a:xfrm>
            <a:off x="105926" y="6477194"/>
            <a:ext cx="2851842" cy="369332"/>
          </a:xfrm>
          <a:prstGeom prst="rect">
            <a:avLst/>
          </a:prstGeom>
          <a:noFill/>
        </p:spPr>
        <p:txBody>
          <a:bodyPr wrap="square" rtlCol="0">
            <a:spAutoFit/>
          </a:bodyPr>
          <a:lstStyle/>
          <a:p>
            <a:r>
              <a:rPr lang="en-US" dirty="0">
                <a:solidFill>
                  <a:schemeClr val="bg1"/>
                </a:solidFill>
              </a:rPr>
              <a:t>Internal use only</a:t>
            </a:r>
          </a:p>
        </p:txBody>
      </p:sp>
      <p:sp>
        <p:nvSpPr>
          <p:cNvPr id="7" name="Title 1">
            <a:extLst>
              <a:ext uri="{FF2B5EF4-FFF2-40B4-BE49-F238E27FC236}">
                <a16:creationId xmlns:a16="http://schemas.microsoft.com/office/drawing/2014/main" id="{33DEE18C-34A6-4FB0-9ACD-6C95CA74F4EF}"/>
              </a:ext>
            </a:extLst>
          </p:cNvPr>
          <p:cNvSpPr txBox="1">
            <a:spLocks/>
          </p:cNvSpPr>
          <p:nvPr/>
        </p:nvSpPr>
        <p:spPr>
          <a:xfrm>
            <a:off x="105926" y="5439557"/>
            <a:ext cx="9051177" cy="1236440"/>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7FA8AD"/>
                </a:solidFill>
                <a:latin typeface="+mn-lt"/>
              </a:rPr>
              <a:t>Agendia</a:t>
            </a:r>
          </a:p>
          <a:p>
            <a:r>
              <a:rPr lang="en-US" sz="3200" dirty="0">
                <a:solidFill>
                  <a:srgbClr val="7FA8AD"/>
                </a:solidFill>
                <a:latin typeface="+mn-lt"/>
              </a:rPr>
              <a:t>Summary of Results</a:t>
            </a:r>
          </a:p>
        </p:txBody>
      </p:sp>
      <p:pic>
        <p:nvPicPr>
          <p:cNvPr id="9" name="Picture 8" descr="A person posing for the camera&#10;&#10;Description generated with very high confidence">
            <a:extLst>
              <a:ext uri="{FF2B5EF4-FFF2-40B4-BE49-F238E27FC236}">
                <a16:creationId xmlns:a16="http://schemas.microsoft.com/office/drawing/2014/main" id="{8FEE8552-063E-49E0-8A0B-E11B3356B5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71" t="13195" r="841" b="11581"/>
          <a:stretch/>
        </p:blipFill>
        <p:spPr>
          <a:xfrm flipH="1">
            <a:off x="-1" y="-99753"/>
            <a:ext cx="12191999" cy="5272793"/>
          </a:xfrm>
          <a:prstGeom prst="rect">
            <a:avLst/>
          </a:prstGeom>
        </p:spPr>
      </p:pic>
      <p:pic>
        <p:nvPicPr>
          <p:cNvPr id="12" name="Picture 11">
            <a:extLst>
              <a:ext uri="{FF2B5EF4-FFF2-40B4-BE49-F238E27FC236}">
                <a16:creationId xmlns:a16="http://schemas.microsoft.com/office/drawing/2014/main" id="{A870298E-41CF-4B2D-955A-76097A0FC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1528" y="5343569"/>
            <a:ext cx="2002920" cy="1219111"/>
          </a:xfrm>
          <a:prstGeom prst="rect">
            <a:avLst/>
          </a:prstGeom>
        </p:spPr>
      </p:pic>
    </p:spTree>
    <p:extLst>
      <p:ext uri="{BB962C8B-B14F-4D97-AF65-F5344CB8AC3E}">
        <p14:creationId xmlns:p14="http://schemas.microsoft.com/office/powerpoint/2010/main" val="166408801"/>
      </p:ext>
    </p:extLst>
  </p:cSld>
  <p:clrMapOvr>
    <a:masterClrMapping/>
  </p:clrMapOvr>
  <mc:AlternateContent xmlns:mc="http://schemas.openxmlformats.org/markup-compatibility/2006" xmlns:p14="http://schemas.microsoft.com/office/powerpoint/2010/main">
    <mc:Choice Requires="p14">
      <p:transition spd="slow" p14:dur="2000" advTm="35110"/>
    </mc:Choice>
    <mc:Fallback xmlns="">
      <p:transition spd="slow" advTm="351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F438-7072-4884-A40D-DA2EDC443CC9}"/>
              </a:ext>
            </a:extLst>
          </p:cNvPr>
          <p:cNvSpPr>
            <a:spLocks noGrp="1"/>
          </p:cNvSpPr>
          <p:nvPr>
            <p:ph type="ctrTitle"/>
          </p:nvPr>
        </p:nvSpPr>
        <p:spPr>
          <a:solidFill>
            <a:srgbClr val="7FA8AD"/>
          </a:solidFill>
        </p:spPr>
        <p:txBody>
          <a:bodyPr/>
          <a:lstStyle/>
          <a:p>
            <a:r>
              <a:rPr lang="en-US" b="1" dirty="0">
                <a:solidFill>
                  <a:schemeClr val="bg1"/>
                </a:solidFill>
              </a:rPr>
              <a:t>MammaPrint Low Risk</a:t>
            </a:r>
          </a:p>
        </p:txBody>
      </p:sp>
      <p:sp>
        <p:nvSpPr>
          <p:cNvPr id="3" name="Subtitle 2">
            <a:extLst>
              <a:ext uri="{FF2B5EF4-FFF2-40B4-BE49-F238E27FC236}">
                <a16:creationId xmlns:a16="http://schemas.microsoft.com/office/drawing/2014/main" id="{9A46CFDE-06BB-4850-AA30-BF7E0D9232A0}"/>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D1A35F41-A908-4B11-9B37-EEFB838BF5A2}"/>
              </a:ext>
            </a:extLst>
          </p:cNvPr>
          <p:cNvSpPr>
            <a:spLocks noGrp="1"/>
          </p:cNvSpPr>
          <p:nvPr>
            <p:ph type="sldNum" sz="quarter" idx="12"/>
          </p:nvPr>
        </p:nvSpPr>
        <p:spPr/>
        <p:txBody>
          <a:bodyPr/>
          <a:lstStyle/>
          <a:p>
            <a:fld id="{7A0D5EDE-DD7A-4AD8-8B64-BAEA4848BEAD}" type="slidenum">
              <a:rPr lang="en-US" smtClean="0"/>
              <a:t>10</a:t>
            </a:fld>
            <a:endParaRPr lang="en-US" dirty="0"/>
          </a:p>
        </p:txBody>
      </p:sp>
    </p:spTree>
    <p:extLst>
      <p:ext uri="{BB962C8B-B14F-4D97-AF65-F5344CB8AC3E}">
        <p14:creationId xmlns:p14="http://schemas.microsoft.com/office/powerpoint/2010/main" val="2758222676"/>
      </p:ext>
    </p:extLst>
  </p:cSld>
  <p:clrMapOvr>
    <a:masterClrMapping/>
  </p:clrMapOvr>
  <mc:AlternateContent xmlns:mc="http://schemas.openxmlformats.org/markup-compatibility/2006" xmlns:p14="http://schemas.microsoft.com/office/powerpoint/2010/main">
    <mc:Choice Requires="p14">
      <p:transition spd="slow" p14:dur="2000" advTm="3870"/>
    </mc:Choice>
    <mc:Fallback xmlns="">
      <p:transition spd="slow" advTm="387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F9539-45B9-4107-B4A6-FF138CF61DFA}"/>
              </a:ext>
            </a:extLst>
          </p:cNvPr>
          <p:cNvPicPr>
            <a:picLocks noChangeAspect="1"/>
          </p:cNvPicPr>
          <p:nvPr/>
        </p:nvPicPr>
        <p:blipFill>
          <a:blip r:embed="rId2"/>
          <a:stretch>
            <a:fillRect/>
          </a:stretch>
        </p:blipFill>
        <p:spPr>
          <a:xfrm>
            <a:off x="4603509" y="1567864"/>
            <a:ext cx="3175831" cy="4575574"/>
          </a:xfrm>
          <a:prstGeom prst="rect">
            <a:avLst/>
          </a:prstGeom>
          <a:ln>
            <a:solidFill>
              <a:srgbClr val="7FA8AD"/>
            </a:solidFill>
          </a:ln>
        </p:spPr>
      </p:pic>
      <p:pic>
        <p:nvPicPr>
          <p:cNvPr id="25" name="Picture 24">
            <a:extLst>
              <a:ext uri="{FF2B5EF4-FFF2-40B4-BE49-F238E27FC236}">
                <a16:creationId xmlns:a16="http://schemas.microsoft.com/office/drawing/2014/main" id="{F4D2644A-8F45-4E4C-8B6A-998979EA3077}"/>
              </a:ext>
            </a:extLst>
          </p:cNvPr>
          <p:cNvPicPr>
            <a:picLocks noChangeAspect="1"/>
          </p:cNvPicPr>
          <p:nvPr/>
        </p:nvPicPr>
        <p:blipFill>
          <a:blip r:embed="rId3"/>
          <a:stretch>
            <a:fillRect/>
          </a:stretch>
        </p:blipFill>
        <p:spPr>
          <a:xfrm>
            <a:off x="8375086" y="1567863"/>
            <a:ext cx="3217431" cy="4571020"/>
          </a:xfrm>
          <a:prstGeom prst="rect">
            <a:avLst/>
          </a:prstGeom>
          <a:ln>
            <a:solidFill>
              <a:srgbClr val="7FA8AD"/>
            </a:solidFill>
          </a:ln>
        </p:spPr>
      </p:pic>
      <p:sp>
        <p:nvSpPr>
          <p:cNvPr id="16" name="Rectangle 15">
            <a:extLst>
              <a:ext uri="{FF2B5EF4-FFF2-40B4-BE49-F238E27FC236}">
                <a16:creationId xmlns:a16="http://schemas.microsoft.com/office/drawing/2014/main" id="{97742085-963B-41F5-B48A-3785F25EE27D}"/>
              </a:ext>
            </a:extLst>
          </p:cNvPr>
          <p:cNvSpPr/>
          <p:nvPr/>
        </p:nvSpPr>
        <p:spPr>
          <a:xfrm>
            <a:off x="0" y="6317355"/>
            <a:ext cx="12192000" cy="365125"/>
          </a:xfrm>
          <a:prstGeom prst="rect">
            <a:avLst/>
          </a:prstGeom>
          <a:solidFill>
            <a:srgbClr val="7FA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www.agendia.com</a:t>
            </a:r>
          </a:p>
        </p:txBody>
      </p:sp>
      <p:sp>
        <p:nvSpPr>
          <p:cNvPr id="4" name="Slide Number Placeholder 3">
            <a:extLst>
              <a:ext uri="{FF2B5EF4-FFF2-40B4-BE49-F238E27FC236}">
                <a16:creationId xmlns:a16="http://schemas.microsoft.com/office/drawing/2014/main" id="{7FA62E69-A642-4BAF-AB3E-8D6924CF6F5A}"/>
              </a:ext>
            </a:extLst>
          </p:cNvPr>
          <p:cNvSpPr>
            <a:spLocks noGrp="1"/>
          </p:cNvSpPr>
          <p:nvPr>
            <p:ph type="sldNum" sz="quarter" idx="12"/>
          </p:nvPr>
        </p:nvSpPr>
        <p:spPr/>
        <p:txBody>
          <a:bodyPr/>
          <a:lstStyle/>
          <a:p>
            <a:fld id="{7A0D5EDE-DD7A-4AD8-8B64-BAEA4848BEAD}" type="slidenum">
              <a:rPr lang="en-US" smtClean="0">
                <a:solidFill>
                  <a:schemeClr val="bg1"/>
                </a:solidFill>
              </a:rPr>
              <a:t>11</a:t>
            </a:fld>
            <a:endParaRPr lang="en-US" dirty="0">
              <a:solidFill>
                <a:schemeClr val="bg1"/>
              </a:solidFill>
            </a:endParaRPr>
          </a:p>
        </p:txBody>
      </p:sp>
      <p:sp>
        <p:nvSpPr>
          <p:cNvPr id="15" name="Title 1">
            <a:extLst>
              <a:ext uri="{FF2B5EF4-FFF2-40B4-BE49-F238E27FC236}">
                <a16:creationId xmlns:a16="http://schemas.microsoft.com/office/drawing/2014/main" id="{AF453428-EB1E-450A-ADE7-D0E00BC7527A}"/>
              </a:ext>
            </a:extLst>
          </p:cNvPr>
          <p:cNvSpPr>
            <a:spLocks noGrp="1"/>
          </p:cNvSpPr>
          <p:nvPr>
            <p:ph type="title"/>
          </p:nvPr>
        </p:nvSpPr>
        <p:spPr>
          <a:xfrm>
            <a:off x="374073" y="293406"/>
            <a:ext cx="10979727" cy="1325563"/>
          </a:xfrm>
        </p:spPr>
        <p:txBody>
          <a:bodyPr>
            <a:normAutofit/>
          </a:bodyPr>
          <a:lstStyle/>
          <a:p>
            <a:r>
              <a:rPr lang="en-US" sz="3600" dirty="0">
                <a:solidFill>
                  <a:srgbClr val="7FA8AD"/>
                </a:solidFill>
                <a:latin typeface="+mn-lt"/>
              </a:rPr>
              <a:t>Summary of Results</a:t>
            </a:r>
            <a:br>
              <a:rPr lang="en-US" sz="3600" dirty="0">
                <a:solidFill>
                  <a:srgbClr val="7FA8AD"/>
                </a:solidFill>
                <a:latin typeface="+mn-lt"/>
              </a:rPr>
            </a:br>
            <a:r>
              <a:rPr lang="en-US" sz="3200" i="1" dirty="0">
                <a:solidFill>
                  <a:srgbClr val="7FA8AD"/>
                </a:solidFill>
                <a:latin typeface="+mn-lt"/>
              </a:rPr>
              <a:t>MammaPrint Low Risk, BluePrint Luminal-Type (A), LRLR</a:t>
            </a:r>
            <a:endParaRPr lang="en-US" i="1" dirty="0">
              <a:latin typeface="+mn-lt"/>
            </a:endParaRPr>
          </a:p>
        </p:txBody>
      </p:sp>
      <p:pic>
        <p:nvPicPr>
          <p:cNvPr id="17" name="Picture 16">
            <a:extLst>
              <a:ext uri="{FF2B5EF4-FFF2-40B4-BE49-F238E27FC236}">
                <a16:creationId xmlns:a16="http://schemas.microsoft.com/office/drawing/2014/main" id="{8605EC13-E18B-43D2-800C-3215D6C355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9866" y="281131"/>
            <a:ext cx="1559680" cy="949325"/>
          </a:xfrm>
          <a:prstGeom prst="rect">
            <a:avLst/>
          </a:prstGeom>
        </p:spPr>
      </p:pic>
      <p:pic>
        <p:nvPicPr>
          <p:cNvPr id="6" name="Picture 5">
            <a:extLst>
              <a:ext uri="{FF2B5EF4-FFF2-40B4-BE49-F238E27FC236}">
                <a16:creationId xmlns:a16="http://schemas.microsoft.com/office/drawing/2014/main" id="{036D1B3E-F9AB-448C-9D27-22354F7899BF}"/>
              </a:ext>
            </a:extLst>
          </p:cNvPr>
          <p:cNvPicPr>
            <a:picLocks noChangeAspect="1"/>
          </p:cNvPicPr>
          <p:nvPr/>
        </p:nvPicPr>
        <p:blipFill>
          <a:blip r:embed="rId5"/>
          <a:stretch>
            <a:fillRect/>
          </a:stretch>
        </p:blipFill>
        <p:spPr>
          <a:xfrm>
            <a:off x="895997" y="1572417"/>
            <a:ext cx="3203795" cy="4571020"/>
          </a:xfrm>
          <a:prstGeom prst="rect">
            <a:avLst/>
          </a:prstGeom>
          <a:ln>
            <a:solidFill>
              <a:srgbClr val="7FA8AD"/>
            </a:solidFill>
          </a:ln>
        </p:spPr>
      </p:pic>
      <p:grpSp>
        <p:nvGrpSpPr>
          <p:cNvPr id="3" name="Group 2">
            <a:extLst>
              <a:ext uri="{FF2B5EF4-FFF2-40B4-BE49-F238E27FC236}">
                <a16:creationId xmlns:a16="http://schemas.microsoft.com/office/drawing/2014/main" id="{9BCA4827-254C-4735-8825-A59D9EEC8901}"/>
              </a:ext>
            </a:extLst>
          </p:cNvPr>
          <p:cNvGrpSpPr/>
          <p:nvPr/>
        </p:nvGrpSpPr>
        <p:grpSpPr>
          <a:xfrm>
            <a:off x="653621" y="2034977"/>
            <a:ext cx="405611" cy="1362047"/>
            <a:chOff x="2360639" y="2082477"/>
            <a:chExt cx="405611" cy="1362047"/>
          </a:xfrm>
        </p:grpSpPr>
        <p:sp>
          <p:nvSpPr>
            <p:cNvPr id="12" name="Oval 11">
              <a:extLst>
                <a:ext uri="{FF2B5EF4-FFF2-40B4-BE49-F238E27FC236}">
                  <a16:creationId xmlns:a16="http://schemas.microsoft.com/office/drawing/2014/main" id="{E6F52E5E-2E8B-4FBE-AF6C-BA0C7B3F5FEE}"/>
                </a:ext>
              </a:extLst>
            </p:cNvPr>
            <p:cNvSpPr/>
            <p:nvPr/>
          </p:nvSpPr>
          <p:spPr>
            <a:xfrm>
              <a:off x="2360641" y="2082477"/>
              <a:ext cx="405609" cy="365125"/>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latin typeface="Calibri" panose="020F0502020204030204" pitchFamily="34" charset="0"/>
                </a:rPr>
                <a:t>1</a:t>
              </a:r>
            </a:p>
          </p:txBody>
        </p:sp>
        <p:sp>
          <p:nvSpPr>
            <p:cNvPr id="13" name="Oval 12">
              <a:extLst>
                <a:ext uri="{FF2B5EF4-FFF2-40B4-BE49-F238E27FC236}">
                  <a16:creationId xmlns:a16="http://schemas.microsoft.com/office/drawing/2014/main" id="{ABF54A70-E20A-451E-B631-7F12323DF9CD}"/>
                </a:ext>
              </a:extLst>
            </p:cNvPr>
            <p:cNvSpPr/>
            <p:nvPr/>
          </p:nvSpPr>
          <p:spPr>
            <a:xfrm>
              <a:off x="2360639" y="2545985"/>
              <a:ext cx="405609" cy="365125"/>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latin typeface="Calibri" panose="020F0502020204030204" pitchFamily="34" charset="0"/>
                </a:rPr>
                <a:t>2</a:t>
              </a:r>
            </a:p>
          </p:txBody>
        </p:sp>
        <p:sp>
          <p:nvSpPr>
            <p:cNvPr id="14" name="Oval 13">
              <a:extLst>
                <a:ext uri="{FF2B5EF4-FFF2-40B4-BE49-F238E27FC236}">
                  <a16:creationId xmlns:a16="http://schemas.microsoft.com/office/drawing/2014/main" id="{F3C58CC4-B974-4EE6-A668-53DC7E1C636E}"/>
                </a:ext>
              </a:extLst>
            </p:cNvPr>
            <p:cNvSpPr/>
            <p:nvPr/>
          </p:nvSpPr>
          <p:spPr>
            <a:xfrm>
              <a:off x="2360640" y="3079399"/>
              <a:ext cx="405609" cy="365125"/>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latin typeface="Calibri" panose="020F0502020204030204" pitchFamily="34" charset="0"/>
                </a:rPr>
                <a:t>3</a:t>
              </a:r>
            </a:p>
          </p:txBody>
        </p:sp>
      </p:grpSp>
      <p:sp>
        <p:nvSpPr>
          <p:cNvPr id="18" name="Oval 17">
            <a:extLst>
              <a:ext uri="{FF2B5EF4-FFF2-40B4-BE49-F238E27FC236}">
                <a16:creationId xmlns:a16="http://schemas.microsoft.com/office/drawing/2014/main" id="{271221D6-2C4D-4414-A530-5752EC4AE53A}"/>
              </a:ext>
            </a:extLst>
          </p:cNvPr>
          <p:cNvSpPr/>
          <p:nvPr/>
        </p:nvSpPr>
        <p:spPr>
          <a:xfrm>
            <a:off x="3912473" y="3101422"/>
            <a:ext cx="374638" cy="337293"/>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latin typeface="Calibri" panose="020F0502020204030204" pitchFamily="34" charset="0"/>
              </a:rPr>
              <a:t>4</a:t>
            </a:r>
          </a:p>
        </p:txBody>
      </p:sp>
      <p:sp>
        <p:nvSpPr>
          <p:cNvPr id="19" name="Oval 18">
            <a:extLst>
              <a:ext uri="{FF2B5EF4-FFF2-40B4-BE49-F238E27FC236}">
                <a16:creationId xmlns:a16="http://schemas.microsoft.com/office/drawing/2014/main" id="{276BD7E7-F6E0-43F7-9AD0-DF6E018C0BEE}"/>
              </a:ext>
            </a:extLst>
          </p:cNvPr>
          <p:cNvSpPr/>
          <p:nvPr/>
        </p:nvSpPr>
        <p:spPr>
          <a:xfrm>
            <a:off x="653621" y="4084845"/>
            <a:ext cx="405611" cy="365125"/>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latin typeface="Calibri" panose="020F0502020204030204" pitchFamily="34" charset="0"/>
              </a:rPr>
              <a:t>5</a:t>
            </a:r>
          </a:p>
        </p:txBody>
      </p:sp>
      <p:sp>
        <p:nvSpPr>
          <p:cNvPr id="20" name="Oval 19">
            <a:extLst>
              <a:ext uri="{FF2B5EF4-FFF2-40B4-BE49-F238E27FC236}">
                <a16:creationId xmlns:a16="http://schemas.microsoft.com/office/drawing/2014/main" id="{15C499BD-0EBA-4A52-BE6E-AAB067E792F7}"/>
              </a:ext>
            </a:extLst>
          </p:cNvPr>
          <p:cNvSpPr/>
          <p:nvPr/>
        </p:nvSpPr>
        <p:spPr>
          <a:xfrm>
            <a:off x="653623" y="4815907"/>
            <a:ext cx="405609" cy="365125"/>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latin typeface="Calibri" panose="020F0502020204030204" pitchFamily="34" charset="0"/>
              </a:rPr>
              <a:t>6</a:t>
            </a:r>
          </a:p>
        </p:txBody>
      </p:sp>
      <p:sp>
        <p:nvSpPr>
          <p:cNvPr id="21" name="Oval 20">
            <a:extLst>
              <a:ext uri="{FF2B5EF4-FFF2-40B4-BE49-F238E27FC236}">
                <a16:creationId xmlns:a16="http://schemas.microsoft.com/office/drawing/2014/main" id="{3DD2A631-D63D-4FB7-B68C-94832034E8BE}"/>
              </a:ext>
            </a:extLst>
          </p:cNvPr>
          <p:cNvSpPr/>
          <p:nvPr/>
        </p:nvSpPr>
        <p:spPr>
          <a:xfrm>
            <a:off x="4386762" y="1947876"/>
            <a:ext cx="405609" cy="365125"/>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latin typeface="Calibri" panose="020F0502020204030204" pitchFamily="34" charset="0"/>
              </a:rPr>
              <a:t>7</a:t>
            </a:r>
          </a:p>
        </p:txBody>
      </p:sp>
      <p:sp>
        <p:nvSpPr>
          <p:cNvPr id="22" name="Oval 21">
            <a:extLst>
              <a:ext uri="{FF2B5EF4-FFF2-40B4-BE49-F238E27FC236}">
                <a16:creationId xmlns:a16="http://schemas.microsoft.com/office/drawing/2014/main" id="{CC5F338B-ADCC-4657-8FF6-3B666C2496A0}"/>
              </a:ext>
            </a:extLst>
          </p:cNvPr>
          <p:cNvSpPr/>
          <p:nvPr/>
        </p:nvSpPr>
        <p:spPr>
          <a:xfrm>
            <a:off x="4386762" y="4492064"/>
            <a:ext cx="405609" cy="365125"/>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latin typeface="Calibri" panose="020F0502020204030204" pitchFamily="34" charset="0"/>
              </a:rPr>
              <a:t>8</a:t>
            </a:r>
          </a:p>
        </p:txBody>
      </p:sp>
      <p:sp>
        <p:nvSpPr>
          <p:cNvPr id="24" name="Oval 23">
            <a:extLst>
              <a:ext uri="{FF2B5EF4-FFF2-40B4-BE49-F238E27FC236}">
                <a16:creationId xmlns:a16="http://schemas.microsoft.com/office/drawing/2014/main" id="{CE4671A9-9B62-4B2C-95F2-37F6A5CFE262}"/>
              </a:ext>
            </a:extLst>
          </p:cNvPr>
          <p:cNvSpPr/>
          <p:nvPr/>
        </p:nvSpPr>
        <p:spPr>
          <a:xfrm>
            <a:off x="8137365" y="2071179"/>
            <a:ext cx="405609" cy="365125"/>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latin typeface="Calibri" panose="020F0502020204030204" pitchFamily="34" charset="0"/>
              </a:rPr>
              <a:t>9</a:t>
            </a:r>
          </a:p>
        </p:txBody>
      </p:sp>
      <p:sp>
        <p:nvSpPr>
          <p:cNvPr id="23" name="Oval 22">
            <a:extLst>
              <a:ext uri="{FF2B5EF4-FFF2-40B4-BE49-F238E27FC236}">
                <a16:creationId xmlns:a16="http://schemas.microsoft.com/office/drawing/2014/main" id="{8D6959F9-7FBC-4E8D-9081-2632CACC8387}"/>
              </a:ext>
            </a:extLst>
          </p:cNvPr>
          <p:cNvSpPr/>
          <p:nvPr/>
        </p:nvSpPr>
        <p:spPr>
          <a:xfrm>
            <a:off x="11389712" y="2918859"/>
            <a:ext cx="405609" cy="365125"/>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400" b="1" dirty="0">
                <a:latin typeface="Calibri" panose="020F0502020204030204" pitchFamily="34" charset="0"/>
              </a:rPr>
              <a:t>11</a:t>
            </a:r>
          </a:p>
        </p:txBody>
      </p:sp>
      <p:sp>
        <p:nvSpPr>
          <p:cNvPr id="29" name="Oval 28">
            <a:extLst>
              <a:ext uri="{FF2B5EF4-FFF2-40B4-BE49-F238E27FC236}">
                <a16:creationId xmlns:a16="http://schemas.microsoft.com/office/drawing/2014/main" id="{578084F8-535E-4B7F-B347-B9096A5E9449}"/>
              </a:ext>
            </a:extLst>
          </p:cNvPr>
          <p:cNvSpPr/>
          <p:nvPr/>
        </p:nvSpPr>
        <p:spPr>
          <a:xfrm>
            <a:off x="8133069" y="3179066"/>
            <a:ext cx="405609" cy="365125"/>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400" b="1" dirty="0">
                <a:latin typeface="Calibri" panose="020F0502020204030204" pitchFamily="34" charset="0"/>
              </a:rPr>
              <a:t>10</a:t>
            </a:r>
          </a:p>
        </p:txBody>
      </p:sp>
      <p:sp>
        <p:nvSpPr>
          <p:cNvPr id="26" name="Oval 25">
            <a:extLst>
              <a:ext uri="{FF2B5EF4-FFF2-40B4-BE49-F238E27FC236}">
                <a16:creationId xmlns:a16="http://schemas.microsoft.com/office/drawing/2014/main" id="{A2C050C4-EFE4-4DAD-967B-28FDB33BC63D}"/>
              </a:ext>
            </a:extLst>
          </p:cNvPr>
          <p:cNvSpPr/>
          <p:nvPr/>
        </p:nvSpPr>
        <p:spPr>
          <a:xfrm>
            <a:off x="8137365" y="4365197"/>
            <a:ext cx="405609" cy="365125"/>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400" b="1" dirty="0">
                <a:latin typeface="Calibri" panose="020F0502020204030204" pitchFamily="34" charset="0"/>
              </a:rPr>
              <a:t>12</a:t>
            </a:r>
          </a:p>
        </p:txBody>
      </p:sp>
    </p:spTree>
    <p:extLst>
      <p:ext uri="{BB962C8B-B14F-4D97-AF65-F5344CB8AC3E}">
        <p14:creationId xmlns:p14="http://schemas.microsoft.com/office/powerpoint/2010/main" val="2499368356"/>
      </p:ext>
    </p:extLst>
  </p:cSld>
  <p:clrMapOvr>
    <a:masterClrMapping/>
  </p:clrMapOvr>
  <mc:AlternateContent xmlns:mc="http://schemas.openxmlformats.org/markup-compatibility/2006" xmlns:p14="http://schemas.microsoft.com/office/powerpoint/2010/main">
    <mc:Choice Requires="p14">
      <p:transition spd="slow" p14:dur="2000" advTm="15200"/>
    </mc:Choice>
    <mc:Fallback xmlns="">
      <p:transition spd="slow" advTm="152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329" y="640080"/>
            <a:ext cx="3926810" cy="5578816"/>
          </a:xfrm>
          <a:prstGeom prst="rect">
            <a:avLst/>
          </a:prstGeom>
        </p:spPr>
      </p:pic>
      <p:sp>
        <p:nvSpPr>
          <p:cNvPr id="7" name="Title 1">
            <a:extLst>
              <a:ext uri="{FF2B5EF4-FFF2-40B4-BE49-F238E27FC236}">
                <a16:creationId xmlns:a16="http://schemas.microsoft.com/office/drawing/2014/main" id="{D867FCA6-10A1-453D-BA4A-6F83F381CEEE}"/>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b="1" kern="1200" dirty="0" err="1">
                <a:solidFill>
                  <a:srgbClr val="FFFFFF"/>
                </a:solidFill>
                <a:latin typeface="+mn-lt"/>
                <a:ea typeface="+mj-ea"/>
                <a:cs typeface="+mj-cs"/>
              </a:rPr>
              <a:t>MammaPrint</a:t>
            </a:r>
            <a:r>
              <a:rPr lang="en-US" b="1" kern="1200" dirty="0">
                <a:solidFill>
                  <a:srgbClr val="FFFFFF"/>
                </a:solidFill>
                <a:latin typeface="+mn-lt"/>
                <a:ea typeface="+mj-ea"/>
                <a:cs typeface="+mj-cs"/>
              </a:rPr>
              <a:t> Low Risk</a:t>
            </a:r>
            <a:br>
              <a:rPr lang="en-US" kern="1200" dirty="0">
                <a:solidFill>
                  <a:srgbClr val="FFFFFF"/>
                </a:solidFill>
                <a:latin typeface="+mn-lt"/>
                <a:ea typeface="+mj-ea"/>
                <a:cs typeface="+mj-cs"/>
              </a:rPr>
            </a:br>
            <a:r>
              <a:rPr lang="en-US" kern="1200" dirty="0">
                <a:solidFill>
                  <a:srgbClr val="FFFFFF"/>
                </a:solidFill>
                <a:latin typeface="+mn-lt"/>
                <a:ea typeface="+mj-ea"/>
                <a:cs typeface="+mj-cs"/>
              </a:rPr>
              <a:t>Page 1</a:t>
            </a:r>
            <a:endParaRPr lang="en-US" i="1" kern="1200" dirty="0">
              <a:solidFill>
                <a:srgbClr val="FFFFFF"/>
              </a:solidFill>
              <a:latin typeface="+mn-lt"/>
              <a:ea typeface="+mj-ea"/>
              <a:cs typeface="+mj-cs"/>
            </a:endParaRPr>
          </a:p>
        </p:txBody>
      </p:sp>
      <p:sp>
        <p:nvSpPr>
          <p:cNvPr id="6" name="Slide Number Placeholder 3">
            <a:extLst>
              <a:ext uri="{FF2B5EF4-FFF2-40B4-BE49-F238E27FC236}">
                <a16:creationId xmlns:a16="http://schemas.microsoft.com/office/drawing/2014/main" id="{370BD8AE-A407-4747-9500-44F00AB3DCBD}"/>
              </a:ext>
            </a:extLst>
          </p:cNvPr>
          <p:cNvSpPr>
            <a:spLocks noGrp="1"/>
          </p:cNvSpPr>
          <p:nvPr>
            <p:ph type="sldNum" sz="quarter" idx="12"/>
          </p:nvPr>
        </p:nvSpPr>
        <p:spPr>
          <a:xfrm>
            <a:off x="8610600" y="6356350"/>
            <a:ext cx="2743200" cy="365125"/>
          </a:xfrm>
        </p:spPr>
        <p:txBody>
          <a:bodyPr/>
          <a:lstStyle/>
          <a:p>
            <a:fld id="{7A0D5EDE-DD7A-4AD8-8B64-BAEA4848BEAD}" type="slidenum">
              <a:rPr lang="en-US" smtClean="0"/>
              <a:t>12</a:t>
            </a:fld>
            <a:endParaRPr lang="en-US" dirty="0"/>
          </a:p>
        </p:txBody>
      </p:sp>
    </p:spTree>
    <p:extLst>
      <p:ext uri="{BB962C8B-B14F-4D97-AF65-F5344CB8AC3E}">
        <p14:creationId xmlns:p14="http://schemas.microsoft.com/office/powerpoint/2010/main" val="50627443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ell phone&#10;&#10;Description generated with high confidence">
            <a:extLst>
              <a:ext uri="{FF2B5EF4-FFF2-40B4-BE49-F238E27FC236}">
                <a16:creationId xmlns:a16="http://schemas.microsoft.com/office/drawing/2014/main" id="{E27EFAD2-D972-40F4-9BD7-84385E39F951}"/>
              </a:ext>
            </a:extLst>
          </p:cNvPr>
          <p:cNvPicPr>
            <a:picLocks noChangeAspect="1"/>
          </p:cNvPicPr>
          <p:nvPr/>
        </p:nvPicPr>
        <p:blipFill rotWithShape="1">
          <a:blip r:embed="rId3">
            <a:extLst>
              <a:ext uri="{28A0092B-C50C-407E-A947-70E740481C1C}">
                <a14:useLocalDpi xmlns:a14="http://schemas.microsoft.com/office/drawing/2010/main" val="0"/>
              </a:ext>
            </a:extLst>
          </a:blip>
          <a:srcRect b="54551"/>
          <a:stretch/>
        </p:blipFill>
        <p:spPr>
          <a:xfrm>
            <a:off x="1423507" y="175846"/>
            <a:ext cx="9794876" cy="6295293"/>
          </a:xfrm>
          <a:prstGeom prst="rect">
            <a:avLst/>
          </a:prstGeom>
          <a:ln>
            <a:solidFill>
              <a:srgbClr val="74A5A5"/>
            </a:solidFill>
          </a:ln>
        </p:spPr>
      </p:pic>
      <p:sp>
        <p:nvSpPr>
          <p:cNvPr id="11" name="Oval 10">
            <a:extLst>
              <a:ext uri="{FF2B5EF4-FFF2-40B4-BE49-F238E27FC236}">
                <a16:creationId xmlns:a16="http://schemas.microsoft.com/office/drawing/2014/main" id="{69066015-0197-4F99-B9E7-C2947E534637}"/>
              </a:ext>
            </a:extLst>
          </p:cNvPr>
          <p:cNvSpPr/>
          <p:nvPr/>
        </p:nvSpPr>
        <p:spPr>
          <a:xfrm>
            <a:off x="973617" y="386861"/>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1</a:t>
            </a:r>
          </a:p>
        </p:txBody>
      </p:sp>
      <p:sp>
        <p:nvSpPr>
          <p:cNvPr id="12" name="Oval 11">
            <a:extLst>
              <a:ext uri="{FF2B5EF4-FFF2-40B4-BE49-F238E27FC236}">
                <a16:creationId xmlns:a16="http://schemas.microsoft.com/office/drawing/2014/main" id="{0288E8BD-2455-4402-A2D9-E366B5D10A50}"/>
              </a:ext>
            </a:extLst>
          </p:cNvPr>
          <p:cNvSpPr/>
          <p:nvPr/>
        </p:nvSpPr>
        <p:spPr>
          <a:xfrm>
            <a:off x="1054531" y="3323492"/>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2</a:t>
            </a:r>
          </a:p>
        </p:txBody>
      </p:sp>
      <p:sp>
        <p:nvSpPr>
          <p:cNvPr id="13" name="Oval 12">
            <a:extLst>
              <a:ext uri="{FF2B5EF4-FFF2-40B4-BE49-F238E27FC236}">
                <a16:creationId xmlns:a16="http://schemas.microsoft.com/office/drawing/2014/main" id="{2825FDA2-AD94-487A-94D1-197A29FAA92C}"/>
              </a:ext>
            </a:extLst>
          </p:cNvPr>
          <p:cNvSpPr/>
          <p:nvPr/>
        </p:nvSpPr>
        <p:spPr>
          <a:xfrm>
            <a:off x="1054531" y="4117528"/>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3</a:t>
            </a:r>
          </a:p>
        </p:txBody>
      </p:sp>
      <p:sp>
        <p:nvSpPr>
          <p:cNvPr id="14" name="Oval 13">
            <a:extLst>
              <a:ext uri="{FF2B5EF4-FFF2-40B4-BE49-F238E27FC236}">
                <a16:creationId xmlns:a16="http://schemas.microsoft.com/office/drawing/2014/main" id="{571E91CA-BED7-4F06-99D3-5EDCE05FBF86}"/>
              </a:ext>
            </a:extLst>
          </p:cNvPr>
          <p:cNvSpPr/>
          <p:nvPr/>
        </p:nvSpPr>
        <p:spPr>
          <a:xfrm>
            <a:off x="10009345" y="3939940"/>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4</a:t>
            </a:r>
          </a:p>
        </p:txBody>
      </p:sp>
      <p:sp>
        <p:nvSpPr>
          <p:cNvPr id="7" name="Slide Number Placeholder 3">
            <a:extLst>
              <a:ext uri="{FF2B5EF4-FFF2-40B4-BE49-F238E27FC236}">
                <a16:creationId xmlns:a16="http://schemas.microsoft.com/office/drawing/2014/main" id="{CE040413-8FF7-4ADA-A840-2E0C4F5622A9}"/>
              </a:ext>
            </a:extLst>
          </p:cNvPr>
          <p:cNvSpPr>
            <a:spLocks noGrp="1"/>
          </p:cNvSpPr>
          <p:nvPr>
            <p:ph type="sldNum" sz="quarter" idx="12"/>
          </p:nvPr>
        </p:nvSpPr>
        <p:spPr>
          <a:xfrm>
            <a:off x="8610600" y="6356350"/>
            <a:ext cx="2743200" cy="365125"/>
          </a:xfrm>
        </p:spPr>
        <p:txBody>
          <a:bodyPr/>
          <a:lstStyle/>
          <a:p>
            <a:fld id="{7A0D5EDE-DD7A-4AD8-8B64-BAEA4848BEAD}" type="slidenum">
              <a:rPr lang="en-US" smtClean="0"/>
              <a:t>13</a:t>
            </a:fld>
            <a:endParaRPr lang="en-US" dirty="0"/>
          </a:p>
        </p:txBody>
      </p:sp>
    </p:spTree>
    <p:extLst>
      <p:ext uri="{BB962C8B-B14F-4D97-AF65-F5344CB8AC3E}">
        <p14:creationId xmlns:p14="http://schemas.microsoft.com/office/powerpoint/2010/main" val="969944865"/>
      </p:ext>
    </p:extLst>
  </p:cSld>
  <p:clrMapOvr>
    <a:masterClrMapping/>
  </p:clrMapOvr>
  <mc:AlternateContent xmlns:mc="http://schemas.openxmlformats.org/markup-compatibility/2006" xmlns:p14="http://schemas.microsoft.com/office/powerpoint/2010/main">
    <mc:Choice Requires="p14">
      <p:transition spd="slow" p14:dur="2000" advTm="76520"/>
    </mc:Choice>
    <mc:Fallback xmlns="">
      <p:transition spd="slow" advTm="7652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ell phone&#10;&#10;Description generated with high confidence">
            <a:extLst>
              <a:ext uri="{FF2B5EF4-FFF2-40B4-BE49-F238E27FC236}">
                <a16:creationId xmlns:a16="http://schemas.microsoft.com/office/drawing/2014/main" id="{E27EFAD2-D972-40F4-9BD7-84385E39F951}"/>
              </a:ext>
            </a:extLst>
          </p:cNvPr>
          <p:cNvPicPr>
            <a:picLocks noChangeAspect="1"/>
          </p:cNvPicPr>
          <p:nvPr/>
        </p:nvPicPr>
        <p:blipFill rotWithShape="1">
          <a:blip r:embed="rId3">
            <a:extLst>
              <a:ext uri="{28A0092B-C50C-407E-A947-70E740481C1C}">
                <a14:useLocalDpi xmlns:a14="http://schemas.microsoft.com/office/drawing/2010/main" val="0"/>
              </a:ext>
            </a:extLst>
          </a:blip>
          <a:srcRect l="-1778" t="47287" r="1778" b="7969"/>
          <a:stretch/>
        </p:blipFill>
        <p:spPr>
          <a:xfrm>
            <a:off x="1019800" y="123496"/>
            <a:ext cx="10448410" cy="6611007"/>
          </a:xfrm>
          <a:prstGeom prst="rect">
            <a:avLst/>
          </a:prstGeom>
          <a:ln>
            <a:solidFill>
              <a:srgbClr val="74A5A5"/>
            </a:solidFill>
          </a:ln>
        </p:spPr>
      </p:pic>
      <p:sp>
        <p:nvSpPr>
          <p:cNvPr id="3" name="Oval 2">
            <a:extLst>
              <a:ext uri="{FF2B5EF4-FFF2-40B4-BE49-F238E27FC236}">
                <a16:creationId xmlns:a16="http://schemas.microsoft.com/office/drawing/2014/main" id="{4E1A98F0-9746-4BA6-AFE7-1B08BE4B9753}"/>
              </a:ext>
            </a:extLst>
          </p:cNvPr>
          <p:cNvSpPr/>
          <p:nvPr/>
        </p:nvSpPr>
        <p:spPr>
          <a:xfrm>
            <a:off x="1076548" y="1332866"/>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5</a:t>
            </a:r>
          </a:p>
        </p:txBody>
      </p:sp>
      <p:sp>
        <p:nvSpPr>
          <p:cNvPr id="5" name="Oval 4">
            <a:extLst>
              <a:ext uri="{FF2B5EF4-FFF2-40B4-BE49-F238E27FC236}">
                <a16:creationId xmlns:a16="http://schemas.microsoft.com/office/drawing/2014/main" id="{2ABBB97C-38FC-41D3-9104-7578FD4C128A}"/>
              </a:ext>
            </a:extLst>
          </p:cNvPr>
          <p:cNvSpPr/>
          <p:nvPr/>
        </p:nvSpPr>
        <p:spPr>
          <a:xfrm>
            <a:off x="1076548" y="3527255"/>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6</a:t>
            </a:r>
          </a:p>
        </p:txBody>
      </p:sp>
      <p:sp>
        <p:nvSpPr>
          <p:cNvPr id="6" name="Slide Number Placeholder 3">
            <a:extLst>
              <a:ext uri="{FF2B5EF4-FFF2-40B4-BE49-F238E27FC236}">
                <a16:creationId xmlns:a16="http://schemas.microsoft.com/office/drawing/2014/main" id="{2317C4FA-A26B-45B0-A37E-E0DB086DD2D4}"/>
              </a:ext>
            </a:extLst>
          </p:cNvPr>
          <p:cNvSpPr>
            <a:spLocks noGrp="1"/>
          </p:cNvSpPr>
          <p:nvPr>
            <p:ph type="sldNum" sz="quarter" idx="12"/>
          </p:nvPr>
        </p:nvSpPr>
        <p:spPr>
          <a:xfrm>
            <a:off x="8610600" y="6356350"/>
            <a:ext cx="2743200" cy="365125"/>
          </a:xfrm>
        </p:spPr>
        <p:txBody>
          <a:bodyPr/>
          <a:lstStyle/>
          <a:p>
            <a:fld id="{7A0D5EDE-DD7A-4AD8-8B64-BAEA4848BEAD}" type="slidenum">
              <a:rPr lang="en-US" smtClean="0"/>
              <a:t>14</a:t>
            </a:fld>
            <a:endParaRPr lang="en-US" dirty="0"/>
          </a:p>
        </p:txBody>
      </p:sp>
    </p:spTree>
    <p:extLst>
      <p:ext uri="{BB962C8B-B14F-4D97-AF65-F5344CB8AC3E}">
        <p14:creationId xmlns:p14="http://schemas.microsoft.com/office/powerpoint/2010/main" val="2893073713"/>
      </p:ext>
    </p:extLst>
  </p:cSld>
  <p:clrMapOvr>
    <a:masterClrMapping/>
  </p:clrMapOvr>
  <mc:AlternateContent xmlns:mc="http://schemas.openxmlformats.org/markup-compatibility/2006" xmlns:p14="http://schemas.microsoft.com/office/powerpoint/2010/main">
    <mc:Choice Requires="p14">
      <p:transition spd="slow" p14:dur="2000" advTm="83570"/>
    </mc:Choice>
    <mc:Fallback xmlns="">
      <p:transition spd="slow" advTm="8357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867FCA6-10A1-453D-BA4A-6F83F381CEEE}"/>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dirty="0">
                <a:solidFill>
                  <a:srgbClr val="FFFFFF"/>
                </a:solidFill>
                <a:latin typeface="+mn-lt"/>
                <a:ea typeface="+mj-ea"/>
                <a:cs typeface="+mj-cs"/>
              </a:rPr>
              <a:t>Page 2</a:t>
            </a:r>
            <a:endParaRPr lang="en-US" i="1" kern="1200" dirty="0">
              <a:solidFill>
                <a:srgbClr val="FFFFFF"/>
              </a:solidFill>
              <a:latin typeface="+mn-lt"/>
              <a:ea typeface="+mj-ea"/>
              <a:cs typeface="+mj-cs"/>
            </a:endParaRPr>
          </a:p>
        </p:txBody>
      </p:sp>
      <p:pic>
        <p:nvPicPr>
          <p:cNvPr id="2" name="Picture 1">
            <a:extLst>
              <a:ext uri="{FF2B5EF4-FFF2-40B4-BE49-F238E27FC236}">
                <a16:creationId xmlns:a16="http://schemas.microsoft.com/office/drawing/2014/main" id="{BDAD1B0A-42CF-43B3-8A0F-37ADDB921122}"/>
              </a:ext>
            </a:extLst>
          </p:cNvPr>
          <p:cNvPicPr>
            <a:picLocks noChangeAspect="1"/>
          </p:cNvPicPr>
          <p:nvPr/>
        </p:nvPicPr>
        <p:blipFill>
          <a:blip r:embed="rId2"/>
          <a:stretch>
            <a:fillRect/>
          </a:stretch>
        </p:blipFill>
        <p:spPr>
          <a:xfrm>
            <a:off x="6548283" y="478498"/>
            <a:ext cx="4171627" cy="5901004"/>
          </a:xfrm>
          <a:prstGeom prst="rect">
            <a:avLst/>
          </a:prstGeom>
          <a:ln>
            <a:solidFill>
              <a:srgbClr val="7FA8AD"/>
            </a:solidFill>
          </a:ln>
        </p:spPr>
      </p:pic>
      <p:sp>
        <p:nvSpPr>
          <p:cNvPr id="5" name="Slide Number Placeholder 3">
            <a:extLst>
              <a:ext uri="{FF2B5EF4-FFF2-40B4-BE49-F238E27FC236}">
                <a16:creationId xmlns:a16="http://schemas.microsoft.com/office/drawing/2014/main" id="{AE71DD76-5BB0-412F-88EC-7C3212861C48}"/>
              </a:ext>
            </a:extLst>
          </p:cNvPr>
          <p:cNvSpPr>
            <a:spLocks noGrp="1"/>
          </p:cNvSpPr>
          <p:nvPr>
            <p:ph type="sldNum" sz="quarter" idx="12"/>
          </p:nvPr>
        </p:nvSpPr>
        <p:spPr>
          <a:xfrm>
            <a:off x="8610600" y="6356350"/>
            <a:ext cx="2743200" cy="365125"/>
          </a:xfrm>
        </p:spPr>
        <p:txBody>
          <a:bodyPr/>
          <a:lstStyle/>
          <a:p>
            <a:fld id="{7A0D5EDE-DD7A-4AD8-8B64-BAEA4848BEAD}" type="slidenum">
              <a:rPr lang="en-US" smtClean="0"/>
              <a:t>15</a:t>
            </a:fld>
            <a:endParaRPr lang="en-US" dirty="0"/>
          </a:p>
        </p:txBody>
      </p:sp>
    </p:spTree>
    <p:extLst>
      <p:ext uri="{BB962C8B-B14F-4D97-AF65-F5344CB8AC3E}">
        <p14:creationId xmlns:p14="http://schemas.microsoft.com/office/powerpoint/2010/main" val="10704888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8094D9-7844-4821-B3C5-438AEFCE7494}"/>
              </a:ext>
            </a:extLst>
          </p:cNvPr>
          <p:cNvPicPr>
            <a:picLocks noChangeAspect="1"/>
          </p:cNvPicPr>
          <p:nvPr/>
        </p:nvPicPr>
        <p:blipFill rotWithShape="1">
          <a:blip r:embed="rId3">
            <a:extLst>
              <a:ext uri="{28A0092B-C50C-407E-A947-70E740481C1C}">
                <a14:useLocalDpi xmlns:a14="http://schemas.microsoft.com/office/drawing/2010/main" val="0"/>
              </a:ext>
            </a:extLst>
          </a:blip>
          <a:srcRect t="522" b="37686"/>
          <a:stretch/>
        </p:blipFill>
        <p:spPr>
          <a:xfrm>
            <a:off x="2173884" y="245808"/>
            <a:ext cx="7482322" cy="6538451"/>
          </a:xfrm>
          <a:prstGeom prst="rect">
            <a:avLst/>
          </a:prstGeom>
          <a:ln>
            <a:solidFill>
              <a:srgbClr val="74A5A5"/>
            </a:solidFill>
          </a:ln>
        </p:spPr>
      </p:pic>
      <p:sp>
        <p:nvSpPr>
          <p:cNvPr id="6" name="Oval 5">
            <a:extLst>
              <a:ext uri="{FF2B5EF4-FFF2-40B4-BE49-F238E27FC236}">
                <a16:creationId xmlns:a16="http://schemas.microsoft.com/office/drawing/2014/main" id="{7F9B8DD5-ED45-4CF3-B475-1BD643D86438}"/>
              </a:ext>
            </a:extLst>
          </p:cNvPr>
          <p:cNvSpPr/>
          <p:nvPr/>
        </p:nvSpPr>
        <p:spPr>
          <a:xfrm>
            <a:off x="1838193" y="470943"/>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7</a:t>
            </a:r>
          </a:p>
        </p:txBody>
      </p:sp>
      <p:sp>
        <p:nvSpPr>
          <p:cNvPr id="4" name="Slide Number Placeholder 3">
            <a:extLst>
              <a:ext uri="{FF2B5EF4-FFF2-40B4-BE49-F238E27FC236}">
                <a16:creationId xmlns:a16="http://schemas.microsoft.com/office/drawing/2014/main" id="{59A9F9C4-936E-4329-B6AB-DD576C0F6708}"/>
              </a:ext>
            </a:extLst>
          </p:cNvPr>
          <p:cNvSpPr>
            <a:spLocks noGrp="1"/>
          </p:cNvSpPr>
          <p:nvPr>
            <p:ph type="sldNum" sz="quarter" idx="12"/>
          </p:nvPr>
        </p:nvSpPr>
        <p:spPr>
          <a:xfrm>
            <a:off x="8610600" y="6356350"/>
            <a:ext cx="2743200" cy="365125"/>
          </a:xfrm>
        </p:spPr>
        <p:txBody>
          <a:bodyPr/>
          <a:lstStyle/>
          <a:p>
            <a:fld id="{7A0D5EDE-DD7A-4AD8-8B64-BAEA4848BEAD}" type="slidenum">
              <a:rPr lang="en-US" smtClean="0"/>
              <a:t>16</a:t>
            </a:fld>
            <a:endParaRPr lang="en-US" dirty="0"/>
          </a:p>
        </p:txBody>
      </p:sp>
    </p:spTree>
    <p:extLst>
      <p:ext uri="{BB962C8B-B14F-4D97-AF65-F5344CB8AC3E}">
        <p14:creationId xmlns:p14="http://schemas.microsoft.com/office/powerpoint/2010/main" val="3864799663"/>
      </p:ext>
    </p:extLst>
  </p:cSld>
  <p:clrMapOvr>
    <a:masterClrMapping/>
  </p:clrMapOvr>
  <mc:AlternateContent xmlns:mc="http://schemas.openxmlformats.org/markup-compatibility/2006" xmlns:p14="http://schemas.microsoft.com/office/powerpoint/2010/main">
    <mc:Choice Requires="p14">
      <p:transition spd="slow" p14:dur="2000" advTm="11250"/>
    </mc:Choice>
    <mc:Fallback xmlns="">
      <p:transition spd="slow" advTm="1125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B1A8FE-8B1B-4B49-9DAB-F8688256B228}"/>
              </a:ext>
            </a:extLst>
          </p:cNvPr>
          <p:cNvPicPr>
            <a:picLocks noChangeAspect="1"/>
          </p:cNvPicPr>
          <p:nvPr/>
        </p:nvPicPr>
        <p:blipFill>
          <a:blip r:embed="rId3"/>
          <a:stretch>
            <a:fillRect/>
          </a:stretch>
        </p:blipFill>
        <p:spPr>
          <a:xfrm>
            <a:off x="688258" y="1255391"/>
            <a:ext cx="10815484" cy="4290838"/>
          </a:xfrm>
          <a:prstGeom prst="rect">
            <a:avLst/>
          </a:prstGeom>
        </p:spPr>
      </p:pic>
      <p:sp>
        <p:nvSpPr>
          <p:cNvPr id="11" name="Oval 10">
            <a:extLst>
              <a:ext uri="{FF2B5EF4-FFF2-40B4-BE49-F238E27FC236}">
                <a16:creationId xmlns:a16="http://schemas.microsoft.com/office/drawing/2014/main" id="{69066015-0197-4F99-B9E7-C2947E534637}"/>
              </a:ext>
            </a:extLst>
          </p:cNvPr>
          <p:cNvSpPr/>
          <p:nvPr/>
        </p:nvSpPr>
        <p:spPr>
          <a:xfrm>
            <a:off x="770818" y="1606738"/>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8</a:t>
            </a:r>
          </a:p>
        </p:txBody>
      </p:sp>
      <p:sp>
        <p:nvSpPr>
          <p:cNvPr id="5" name="Slide Number Placeholder 3">
            <a:extLst>
              <a:ext uri="{FF2B5EF4-FFF2-40B4-BE49-F238E27FC236}">
                <a16:creationId xmlns:a16="http://schemas.microsoft.com/office/drawing/2014/main" id="{F013C80E-E457-4979-8D42-2B92A50E692A}"/>
              </a:ext>
            </a:extLst>
          </p:cNvPr>
          <p:cNvSpPr>
            <a:spLocks noGrp="1"/>
          </p:cNvSpPr>
          <p:nvPr>
            <p:ph type="sldNum" sz="quarter" idx="12"/>
          </p:nvPr>
        </p:nvSpPr>
        <p:spPr>
          <a:xfrm>
            <a:off x="8610600" y="6356350"/>
            <a:ext cx="2743200" cy="365125"/>
          </a:xfrm>
        </p:spPr>
        <p:txBody>
          <a:bodyPr/>
          <a:lstStyle/>
          <a:p>
            <a:fld id="{7A0D5EDE-DD7A-4AD8-8B64-BAEA4848BEAD}" type="slidenum">
              <a:rPr lang="en-US" smtClean="0"/>
              <a:t>17</a:t>
            </a:fld>
            <a:endParaRPr lang="en-US" dirty="0"/>
          </a:p>
        </p:txBody>
      </p:sp>
    </p:spTree>
    <p:extLst>
      <p:ext uri="{BB962C8B-B14F-4D97-AF65-F5344CB8AC3E}">
        <p14:creationId xmlns:p14="http://schemas.microsoft.com/office/powerpoint/2010/main" val="3927975563"/>
      </p:ext>
    </p:extLst>
  </p:cSld>
  <p:clrMapOvr>
    <a:masterClrMapping/>
  </p:clrMapOvr>
  <mc:AlternateContent xmlns:mc="http://schemas.openxmlformats.org/markup-compatibility/2006" xmlns:p14="http://schemas.microsoft.com/office/powerpoint/2010/main">
    <mc:Choice Requires="p14">
      <p:transition spd="slow" p14:dur="2000" advTm="47410"/>
    </mc:Choice>
    <mc:Fallback xmlns="">
      <p:transition spd="slow" advTm="4741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867FCA6-10A1-453D-BA4A-6F83F381CEEE}"/>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dirty="0">
                <a:solidFill>
                  <a:srgbClr val="FFFFFF"/>
                </a:solidFill>
                <a:latin typeface="+mn-lt"/>
                <a:ea typeface="+mj-ea"/>
                <a:cs typeface="+mj-cs"/>
              </a:rPr>
              <a:t>Late Recurrence (20yr) Low Risk</a:t>
            </a:r>
            <a:br>
              <a:rPr lang="en-US" kern="1200" dirty="0">
                <a:solidFill>
                  <a:srgbClr val="FFFFFF"/>
                </a:solidFill>
                <a:latin typeface="+mn-lt"/>
                <a:ea typeface="+mj-ea"/>
                <a:cs typeface="+mj-cs"/>
              </a:rPr>
            </a:br>
            <a:r>
              <a:rPr lang="en-US" kern="1200" dirty="0">
                <a:solidFill>
                  <a:srgbClr val="FFFFFF"/>
                </a:solidFill>
                <a:latin typeface="+mn-lt"/>
                <a:ea typeface="+mj-ea"/>
                <a:cs typeface="+mj-cs"/>
              </a:rPr>
              <a:t>Page 3</a:t>
            </a:r>
            <a:endParaRPr lang="en-US" i="1" kern="1200" dirty="0">
              <a:solidFill>
                <a:srgbClr val="FFFFFF"/>
              </a:solidFill>
              <a:latin typeface="+mn-lt"/>
              <a:ea typeface="+mj-ea"/>
              <a:cs typeface="+mj-cs"/>
            </a:endParaRPr>
          </a:p>
        </p:txBody>
      </p:sp>
      <p:pic>
        <p:nvPicPr>
          <p:cNvPr id="2" name="Picture 1">
            <a:extLst>
              <a:ext uri="{FF2B5EF4-FFF2-40B4-BE49-F238E27FC236}">
                <a16:creationId xmlns:a16="http://schemas.microsoft.com/office/drawing/2014/main" id="{7297B08A-3125-47F3-9A81-1F6453B14A2C}"/>
              </a:ext>
            </a:extLst>
          </p:cNvPr>
          <p:cNvPicPr>
            <a:picLocks noChangeAspect="1"/>
          </p:cNvPicPr>
          <p:nvPr/>
        </p:nvPicPr>
        <p:blipFill>
          <a:blip r:embed="rId2"/>
          <a:stretch>
            <a:fillRect/>
          </a:stretch>
        </p:blipFill>
        <p:spPr>
          <a:xfrm>
            <a:off x="6723454" y="426657"/>
            <a:ext cx="4253028" cy="6004686"/>
          </a:xfrm>
          <a:prstGeom prst="rect">
            <a:avLst/>
          </a:prstGeom>
          <a:ln>
            <a:solidFill>
              <a:srgbClr val="7FA8AD"/>
            </a:solidFill>
          </a:ln>
        </p:spPr>
      </p:pic>
      <p:sp>
        <p:nvSpPr>
          <p:cNvPr id="5" name="Slide Number Placeholder 3">
            <a:extLst>
              <a:ext uri="{FF2B5EF4-FFF2-40B4-BE49-F238E27FC236}">
                <a16:creationId xmlns:a16="http://schemas.microsoft.com/office/drawing/2014/main" id="{056F63A8-4B90-4134-805C-B160B9B34093}"/>
              </a:ext>
            </a:extLst>
          </p:cNvPr>
          <p:cNvSpPr>
            <a:spLocks noGrp="1"/>
          </p:cNvSpPr>
          <p:nvPr>
            <p:ph type="sldNum" sz="quarter" idx="12"/>
          </p:nvPr>
        </p:nvSpPr>
        <p:spPr>
          <a:xfrm>
            <a:off x="8610600" y="6356350"/>
            <a:ext cx="2743200" cy="365125"/>
          </a:xfrm>
        </p:spPr>
        <p:txBody>
          <a:bodyPr/>
          <a:lstStyle/>
          <a:p>
            <a:fld id="{7A0D5EDE-DD7A-4AD8-8B64-BAEA4848BEAD}" type="slidenum">
              <a:rPr lang="en-US" smtClean="0"/>
              <a:t>18</a:t>
            </a:fld>
            <a:endParaRPr lang="en-US" dirty="0"/>
          </a:p>
        </p:txBody>
      </p:sp>
    </p:spTree>
    <p:extLst>
      <p:ext uri="{BB962C8B-B14F-4D97-AF65-F5344CB8AC3E}">
        <p14:creationId xmlns:p14="http://schemas.microsoft.com/office/powerpoint/2010/main" val="968295420"/>
      </p:ext>
    </p:extLst>
  </p:cSld>
  <p:clrMapOvr>
    <a:masterClrMapping/>
  </p:clrMapOvr>
  <mc:AlternateContent xmlns:mc="http://schemas.openxmlformats.org/markup-compatibility/2006" xmlns:p14="http://schemas.microsoft.com/office/powerpoint/2010/main">
    <mc:Choice Requires="p14">
      <p:transition spd="slow" p14:dur="2000" advTm="2040"/>
    </mc:Choice>
    <mc:Fallback xmlns="">
      <p:transition spd="slow" advTm="204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FB2C33-64AE-4BEB-A35F-2C46EEF6330A}"/>
              </a:ext>
            </a:extLst>
          </p:cNvPr>
          <p:cNvPicPr>
            <a:picLocks noChangeAspect="1"/>
          </p:cNvPicPr>
          <p:nvPr/>
        </p:nvPicPr>
        <p:blipFill rotWithShape="1">
          <a:blip r:embed="rId3">
            <a:extLst>
              <a:ext uri="{28A0092B-C50C-407E-A947-70E740481C1C}">
                <a14:useLocalDpi xmlns:a14="http://schemas.microsoft.com/office/drawing/2010/main" val="0"/>
              </a:ext>
            </a:extLst>
          </a:blip>
          <a:srcRect l="1111" t="21474" r="-1111" b="40496"/>
          <a:stretch/>
        </p:blipFill>
        <p:spPr>
          <a:xfrm>
            <a:off x="1307424" y="428903"/>
            <a:ext cx="9794876" cy="5267705"/>
          </a:xfrm>
          <a:prstGeom prst="rect">
            <a:avLst/>
          </a:prstGeom>
          <a:ln>
            <a:solidFill>
              <a:srgbClr val="74A5A5"/>
            </a:solidFill>
          </a:ln>
        </p:spPr>
      </p:pic>
      <p:sp>
        <p:nvSpPr>
          <p:cNvPr id="11" name="Oval 10">
            <a:extLst>
              <a:ext uri="{FF2B5EF4-FFF2-40B4-BE49-F238E27FC236}">
                <a16:creationId xmlns:a16="http://schemas.microsoft.com/office/drawing/2014/main" id="{69066015-0197-4F99-B9E7-C2947E534637}"/>
              </a:ext>
            </a:extLst>
          </p:cNvPr>
          <p:cNvSpPr/>
          <p:nvPr/>
        </p:nvSpPr>
        <p:spPr>
          <a:xfrm>
            <a:off x="904043" y="1161392"/>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9</a:t>
            </a:r>
          </a:p>
        </p:txBody>
      </p:sp>
      <p:sp>
        <p:nvSpPr>
          <p:cNvPr id="12" name="Oval 11">
            <a:extLst>
              <a:ext uri="{FF2B5EF4-FFF2-40B4-BE49-F238E27FC236}">
                <a16:creationId xmlns:a16="http://schemas.microsoft.com/office/drawing/2014/main" id="{0288E8BD-2455-4402-A2D9-E366B5D10A50}"/>
              </a:ext>
            </a:extLst>
          </p:cNvPr>
          <p:cNvSpPr/>
          <p:nvPr/>
        </p:nvSpPr>
        <p:spPr>
          <a:xfrm>
            <a:off x="904043" y="2754531"/>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3600" b="1" dirty="0">
                <a:latin typeface="Calibri" panose="020F0502020204030204" pitchFamily="34" charset="0"/>
              </a:rPr>
              <a:t>10</a:t>
            </a:r>
          </a:p>
        </p:txBody>
      </p:sp>
      <p:sp>
        <p:nvSpPr>
          <p:cNvPr id="6" name="Oval 5">
            <a:extLst>
              <a:ext uri="{FF2B5EF4-FFF2-40B4-BE49-F238E27FC236}">
                <a16:creationId xmlns:a16="http://schemas.microsoft.com/office/drawing/2014/main" id="{9690223F-A880-472C-88FF-F077B10597D8}"/>
              </a:ext>
            </a:extLst>
          </p:cNvPr>
          <p:cNvSpPr/>
          <p:nvPr/>
        </p:nvSpPr>
        <p:spPr>
          <a:xfrm>
            <a:off x="10768493" y="1324471"/>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3600" b="1" dirty="0">
                <a:latin typeface="Calibri" panose="020F0502020204030204" pitchFamily="34" charset="0"/>
              </a:rPr>
              <a:t>11</a:t>
            </a:r>
          </a:p>
        </p:txBody>
      </p:sp>
      <p:sp>
        <p:nvSpPr>
          <p:cNvPr id="8" name="Slide Number Placeholder 3">
            <a:extLst>
              <a:ext uri="{FF2B5EF4-FFF2-40B4-BE49-F238E27FC236}">
                <a16:creationId xmlns:a16="http://schemas.microsoft.com/office/drawing/2014/main" id="{89BB9EB0-D3EF-4ECB-A826-D03DB389DF0F}"/>
              </a:ext>
            </a:extLst>
          </p:cNvPr>
          <p:cNvSpPr>
            <a:spLocks noGrp="1"/>
          </p:cNvSpPr>
          <p:nvPr>
            <p:ph type="sldNum" sz="quarter" idx="12"/>
          </p:nvPr>
        </p:nvSpPr>
        <p:spPr>
          <a:xfrm>
            <a:off x="8610600" y="6356350"/>
            <a:ext cx="2743200" cy="365125"/>
          </a:xfrm>
        </p:spPr>
        <p:txBody>
          <a:bodyPr/>
          <a:lstStyle/>
          <a:p>
            <a:fld id="{7A0D5EDE-DD7A-4AD8-8B64-BAEA4848BEAD}" type="slidenum">
              <a:rPr lang="en-US" smtClean="0"/>
              <a:t>19</a:t>
            </a:fld>
            <a:endParaRPr lang="en-US" dirty="0"/>
          </a:p>
        </p:txBody>
      </p:sp>
    </p:spTree>
    <p:extLst>
      <p:ext uri="{BB962C8B-B14F-4D97-AF65-F5344CB8AC3E}">
        <p14:creationId xmlns:p14="http://schemas.microsoft.com/office/powerpoint/2010/main" val="3636562533"/>
      </p:ext>
    </p:extLst>
  </p:cSld>
  <p:clrMapOvr>
    <a:masterClrMapping/>
  </p:clrMapOvr>
  <mc:AlternateContent xmlns:mc="http://schemas.openxmlformats.org/markup-compatibility/2006" xmlns:p14="http://schemas.microsoft.com/office/powerpoint/2010/main">
    <mc:Choice Requires="p14">
      <p:transition spd="slow" p14:dur="2000" advTm="81564"/>
    </mc:Choice>
    <mc:Fallback xmlns="">
      <p:transition spd="slow" advTm="8156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562B1A-C1BE-4293-A1F2-9A38AF165B3D}"/>
              </a:ext>
            </a:extLst>
          </p:cNvPr>
          <p:cNvSpPr/>
          <p:nvPr/>
        </p:nvSpPr>
        <p:spPr>
          <a:xfrm>
            <a:off x="0" y="6317355"/>
            <a:ext cx="12192000" cy="365125"/>
          </a:xfrm>
          <a:prstGeom prst="rect">
            <a:avLst/>
          </a:prstGeom>
          <a:solidFill>
            <a:srgbClr val="7FA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www.agendia.com</a:t>
            </a:r>
          </a:p>
        </p:txBody>
      </p:sp>
      <p:sp>
        <p:nvSpPr>
          <p:cNvPr id="4" name="Slide Number Placeholder 3">
            <a:extLst>
              <a:ext uri="{FF2B5EF4-FFF2-40B4-BE49-F238E27FC236}">
                <a16:creationId xmlns:a16="http://schemas.microsoft.com/office/drawing/2014/main" id="{43978994-688E-4619-95AA-E538490914AB}"/>
              </a:ext>
            </a:extLst>
          </p:cNvPr>
          <p:cNvSpPr>
            <a:spLocks noGrp="1"/>
          </p:cNvSpPr>
          <p:nvPr>
            <p:ph type="sldNum" sz="quarter" idx="12"/>
          </p:nvPr>
        </p:nvSpPr>
        <p:spPr>
          <a:xfrm>
            <a:off x="8610600" y="6356350"/>
            <a:ext cx="2743200" cy="365125"/>
          </a:xfrm>
        </p:spPr>
        <p:txBody>
          <a:bodyPr/>
          <a:lstStyle/>
          <a:p>
            <a:fld id="{7A0D5EDE-DD7A-4AD8-8B64-BAEA4848BEAD}" type="slidenum">
              <a:rPr lang="en-US" smtClean="0">
                <a:solidFill>
                  <a:schemeClr val="bg1"/>
                </a:solidFill>
              </a:rPr>
              <a:t>2</a:t>
            </a:fld>
            <a:endParaRPr lang="en-US" dirty="0">
              <a:solidFill>
                <a:schemeClr val="bg1"/>
              </a:solidFill>
            </a:endParaRPr>
          </a:p>
        </p:txBody>
      </p:sp>
      <p:sp>
        <p:nvSpPr>
          <p:cNvPr id="13" name="Title 1">
            <a:extLst>
              <a:ext uri="{FF2B5EF4-FFF2-40B4-BE49-F238E27FC236}">
                <a16:creationId xmlns:a16="http://schemas.microsoft.com/office/drawing/2014/main" id="{E588EC1E-D982-418B-B20A-95F484B23D52}"/>
              </a:ext>
            </a:extLst>
          </p:cNvPr>
          <p:cNvSpPr>
            <a:spLocks noGrp="1"/>
          </p:cNvSpPr>
          <p:nvPr>
            <p:ph type="title"/>
          </p:nvPr>
        </p:nvSpPr>
        <p:spPr>
          <a:xfrm>
            <a:off x="374073" y="293406"/>
            <a:ext cx="10979727" cy="1325563"/>
          </a:xfrm>
        </p:spPr>
        <p:txBody>
          <a:bodyPr>
            <a:normAutofit/>
          </a:bodyPr>
          <a:lstStyle/>
          <a:p>
            <a:r>
              <a:rPr lang="en-US" sz="3600" dirty="0">
                <a:solidFill>
                  <a:srgbClr val="7FA8AD"/>
                </a:solidFill>
                <a:latin typeface="+mn-lt"/>
              </a:rPr>
              <a:t>Why update the Summary of Results?</a:t>
            </a:r>
            <a:endParaRPr lang="en-US" dirty="0">
              <a:latin typeface="+mn-lt"/>
            </a:endParaRPr>
          </a:p>
        </p:txBody>
      </p:sp>
      <p:pic>
        <p:nvPicPr>
          <p:cNvPr id="15" name="Picture 14">
            <a:extLst>
              <a:ext uri="{FF2B5EF4-FFF2-40B4-BE49-F238E27FC236}">
                <a16:creationId xmlns:a16="http://schemas.microsoft.com/office/drawing/2014/main" id="{6FF7D117-0695-4842-ACA3-729CDB9918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9866" y="281131"/>
            <a:ext cx="1559680" cy="949325"/>
          </a:xfrm>
          <a:prstGeom prst="rect">
            <a:avLst/>
          </a:prstGeom>
        </p:spPr>
      </p:pic>
      <p:sp>
        <p:nvSpPr>
          <p:cNvPr id="16" name="Content Placeholder 2">
            <a:extLst>
              <a:ext uri="{FF2B5EF4-FFF2-40B4-BE49-F238E27FC236}">
                <a16:creationId xmlns:a16="http://schemas.microsoft.com/office/drawing/2014/main" id="{A62025DE-28EE-45D3-A6FC-0076F417BAA6}"/>
              </a:ext>
            </a:extLst>
          </p:cNvPr>
          <p:cNvSpPr>
            <a:spLocks noGrp="1"/>
          </p:cNvSpPr>
          <p:nvPr>
            <p:ph idx="1"/>
          </p:nvPr>
        </p:nvSpPr>
        <p:spPr>
          <a:xfrm>
            <a:off x="389313" y="1711997"/>
            <a:ext cx="9285630" cy="3418803"/>
          </a:xfrm>
          <a:ln w="19050">
            <a:solidFill>
              <a:srgbClr val="575756"/>
            </a:solidFill>
          </a:ln>
        </p:spPr>
        <p:txBody>
          <a:bodyPr>
            <a:normAutofit lnSpcReduction="10000"/>
          </a:bodyPr>
          <a:lstStyle/>
          <a:p>
            <a:pPr defTabSz="342900">
              <a:lnSpc>
                <a:spcPct val="100000"/>
              </a:lnSpc>
              <a:spcBef>
                <a:spcPts val="1200"/>
              </a:spcBef>
              <a:buClr>
                <a:srgbClr val="D95536"/>
              </a:buClr>
            </a:pPr>
            <a:r>
              <a:rPr lang="en-US" sz="2400" dirty="0">
                <a:solidFill>
                  <a:srgbClr val="575756"/>
                </a:solidFill>
              </a:rPr>
              <a:t>Inclusion of new prospective trial data:</a:t>
            </a:r>
          </a:p>
          <a:p>
            <a:pPr lvl="1" defTabSz="342900">
              <a:lnSpc>
                <a:spcPct val="100000"/>
              </a:lnSpc>
              <a:spcBef>
                <a:spcPts val="1200"/>
              </a:spcBef>
              <a:buClr>
                <a:srgbClr val="D95536"/>
              </a:buClr>
              <a:buFont typeface="Courier New" panose="02070309020205020404" pitchFamily="49" charset="0"/>
              <a:buChar char="o"/>
            </a:pPr>
            <a:r>
              <a:rPr lang="en-US" sz="2000" dirty="0">
                <a:solidFill>
                  <a:srgbClr val="575756"/>
                </a:solidFill>
              </a:rPr>
              <a:t>Level 1A MINDACT data</a:t>
            </a:r>
          </a:p>
          <a:p>
            <a:pPr lvl="1" defTabSz="342900">
              <a:lnSpc>
                <a:spcPct val="100000"/>
              </a:lnSpc>
              <a:spcBef>
                <a:spcPts val="1200"/>
              </a:spcBef>
              <a:buClr>
                <a:srgbClr val="D95536"/>
              </a:buClr>
              <a:buFont typeface="Courier New" panose="02070309020205020404" pitchFamily="49" charset="0"/>
              <a:buChar char="o"/>
            </a:pPr>
            <a:r>
              <a:rPr lang="en-US" sz="2000" dirty="0">
                <a:solidFill>
                  <a:srgbClr val="575756"/>
                </a:solidFill>
              </a:rPr>
              <a:t>Late Recurrence (20yr) Low Risk result from STO-3 study</a:t>
            </a:r>
            <a:endParaRPr lang="en-US" sz="2400" dirty="0">
              <a:solidFill>
                <a:srgbClr val="575756"/>
              </a:solidFill>
            </a:endParaRPr>
          </a:p>
          <a:p>
            <a:pPr defTabSz="342900">
              <a:lnSpc>
                <a:spcPct val="100000"/>
              </a:lnSpc>
              <a:spcBef>
                <a:spcPts val="1200"/>
              </a:spcBef>
              <a:buClr>
                <a:srgbClr val="D95536"/>
              </a:buClr>
            </a:pPr>
            <a:r>
              <a:rPr lang="en-US" sz="2400" dirty="0">
                <a:solidFill>
                  <a:srgbClr val="575756"/>
                </a:solidFill>
              </a:rPr>
              <a:t>Improved usability of the Summary of Results in your discussions with patients</a:t>
            </a:r>
          </a:p>
          <a:p>
            <a:pPr defTabSz="342900">
              <a:lnSpc>
                <a:spcPct val="100000"/>
              </a:lnSpc>
              <a:spcBef>
                <a:spcPts val="1200"/>
              </a:spcBef>
              <a:buClr>
                <a:srgbClr val="D95536"/>
              </a:buClr>
            </a:pPr>
            <a:r>
              <a:rPr lang="en-US" sz="2400" dirty="0">
                <a:solidFill>
                  <a:srgbClr val="575756"/>
                </a:solidFill>
              </a:rPr>
              <a:t>Provision of additional clinically meaningful information</a:t>
            </a:r>
          </a:p>
          <a:p>
            <a:pPr defTabSz="342900">
              <a:lnSpc>
                <a:spcPct val="100000"/>
              </a:lnSpc>
              <a:spcBef>
                <a:spcPts val="1200"/>
              </a:spcBef>
              <a:buClr>
                <a:srgbClr val="D95536"/>
              </a:buClr>
            </a:pPr>
            <a:r>
              <a:rPr lang="en-US" sz="2400" dirty="0">
                <a:solidFill>
                  <a:srgbClr val="575756"/>
                </a:solidFill>
              </a:rPr>
              <a:t>Incorporation of feedback from consultations with physicians and patients to improve the Summary of Results</a:t>
            </a:r>
          </a:p>
        </p:txBody>
      </p:sp>
    </p:spTree>
    <p:extLst>
      <p:ext uri="{BB962C8B-B14F-4D97-AF65-F5344CB8AC3E}">
        <p14:creationId xmlns:p14="http://schemas.microsoft.com/office/powerpoint/2010/main" val="1265163876"/>
      </p:ext>
    </p:extLst>
  </p:cSld>
  <p:clrMapOvr>
    <a:masterClrMapping/>
  </p:clrMapOvr>
  <mc:AlternateContent xmlns:mc="http://schemas.openxmlformats.org/markup-compatibility/2006" xmlns:p14="http://schemas.microsoft.com/office/powerpoint/2010/main">
    <mc:Choice Requires="p14">
      <p:transition spd="slow" p14:dur="2000" advTm="19270"/>
    </mc:Choice>
    <mc:Fallback xmlns="">
      <p:transition spd="slow" advTm="1927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1FB3FC-3AE3-4407-8E63-F1BB1CF993CD}"/>
              </a:ext>
            </a:extLst>
          </p:cNvPr>
          <p:cNvPicPr>
            <a:picLocks noChangeAspect="1"/>
          </p:cNvPicPr>
          <p:nvPr/>
        </p:nvPicPr>
        <p:blipFill>
          <a:blip r:embed="rId3"/>
          <a:stretch>
            <a:fillRect/>
          </a:stretch>
        </p:blipFill>
        <p:spPr>
          <a:xfrm>
            <a:off x="1699732" y="383458"/>
            <a:ext cx="9088904" cy="6225863"/>
          </a:xfrm>
          <a:prstGeom prst="rect">
            <a:avLst/>
          </a:prstGeom>
          <a:ln>
            <a:solidFill>
              <a:srgbClr val="7FA8AD"/>
            </a:solidFill>
          </a:ln>
        </p:spPr>
      </p:pic>
      <p:sp>
        <p:nvSpPr>
          <p:cNvPr id="4" name="Oval 3">
            <a:extLst>
              <a:ext uri="{FF2B5EF4-FFF2-40B4-BE49-F238E27FC236}">
                <a16:creationId xmlns:a16="http://schemas.microsoft.com/office/drawing/2014/main" id="{90EBFF56-09E0-4EC5-9972-72463C3E0773}"/>
              </a:ext>
            </a:extLst>
          </p:cNvPr>
          <p:cNvSpPr/>
          <p:nvPr/>
        </p:nvSpPr>
        <p:spPr>
          <a:xfrm>
            <a:off x="1403364" y="601881"/>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3600" b="1" dirty="0">
                <a:latin typeface="Calibri" panose="020F0502020204030204" pitchFamily="34" charset="0"/>
              </a:rPr>
              <a:t>12</a:t>
            </a:r>
          </a:p>
        </p:txBody>
      </p:sp>
      <p:sp>
        <p:nvSpPr>
          <p:cNvPr id="5" name="Slide Number Placeholder 3">
            <a:extLst>
              <a:ext uri="{FF2B5EF4-FFF2-40B4-BE49-F238E27FC236}">
                <a16:creationId xmlns:a16="http://schemas.microsoft.com/office/drawing/2014/main" id="{6E939B42-5FEF-40C6-ABB1-A52A09B2631F}"/>
              </a:ext>
            </a:extLst>
          </p:cNvPr>
          <p:cNvSpPr>
            <a:spLocks noGrp="1"/>
          </p:cNvSpPr>
          <p:nvPr>
            <p:ph type="sldNum" sz="quarter" idx="12"/>
          </p:nvPr>
        </p:nvSpPr>
        <p:spPr>
          <a:xfrm>
            <a:off x="8610600" y="6356350"/>
            <a:ext cx="2743200" cy="365125"/>
          </a:xfrm>
        </p:spPr>
        <p:txBody>
          <a:bodyPr/>
          <a:lstStyle/>
          <a:p>
            <a:fld id="{7A0D5EDE-DD7A-4AD8-8B64-BAEA4848BEAD}" type="slidenum">
              <a:rPr lang="en-US" smtClean="0"/>
              <a:t>20</a:t>
            </a:fld>
            <a:endParaRPr lang="en-US" dirty="0"/>
          </a:p>
        </p:txBody>
      </p:sp>
    </p:spTree>
    <p:extLst>
      <p:ext uri="{BB962C8B-B14F-4D97-AF65-F5344CB8AC3E}">
        <p14:creationId xmlns:p14="http://schemas.microsoft.com/office/powerpoint/2010/main" val="4062570895"/>
      </p:ext>
    </p:extLst>
  </p:cSld>
  <p:clrMapOvr>
    <a:masterClrMapping/>
  </p:clrMapOvr>
  <mc:AlternateContent xmlns:mc="http://schemas.openxmlformats.org/markup-compatibility/2006" xmlns:p14="http://schemas.microsoft.com/office/powerpoint/2010/main">
    <mc:Choice Requires="p14">
      <p:transition spd="slow" p14:dur="2000" advTm="53390"/>
    </mc:Choice>
    <mc:Fallback xmlns="">
      <p:transition spd="slow" advTm="5339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F438-7072-4884-A40D-DA2EDC443CC9}"/>
              </a:ext>
            </a:extLst>
          </p:cNvPr>
          <p:cNvSpPr>
            <a:spLocks noGrp="1"/>
          </p:cNvSpPr>
          <p:nvPr>
            <p:ph type="ctrTitle"/>
          </p:nvPr>
        </p:nvSpPr>
        <p:spPr>
          <a:solidFill>
            <a:srgbClr val="7FA8AD"/>
          </a:solidFill>
        </p:spPr>
        <p:txBody>
          <a:bodyPr/>
          <a:lstStyle/>
          <a:p>
            <a:r>
              <a:rPr lang="en-US" b="1" dirty="0">
                <a:solidFill>
                  <a:schemeClr val="bg1"/>
                </a:solidFill>
              </a:rPr>
              <a:t>MammaPrint High Risk</a:t>
            </a:r>
          </a:p>
        </p:txBody>
      </p:sp>
      <p:sp>
        <p:nvSpPr>
          <p:cNvPr id="3" name="Subtitle 2">
            <a:extLst>
              <a:ext uri="{FF2B5EF4-FFF2-40B4-BE49-F238E27FC236}">
                <a16:creationId xmlns:a16="http://schemas.microsoft.com/office/drawing/2014/main" id="{9A46CFDE-06BB-4850-AA30-BF7E0D9232A0}"/>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D1A35F41-A908-4B11-9B37-EEFB838BF5A2}"/>
              </a:ext>
            </a:extLst>
          </p:cNvPr>
          <p:cNvSpPr>
            <a:spLocks noGrp="1"/>
          </p:cNvSpPr>
          <p:nvPr>
            <p:ph type="sldNum" sz="quarter" idx="12"/>
          </p:nvPr>
        </p:nvSpPr>
        <p:spPr/>
        <p:txBody>
          <a:bodyPr/>
          <a:lstStyle/>
          <a:p>
            <a:fld id="{7A0D5EDE-DD7A-4AD8-8B64-BAEA4848BEAD}" type="slidenum">
              <a:rPr lang="en-US" smtClean="0"/>
              <a:t>21</a:t>
            </a:fld>
            <a:endParaRPr lang="en-US"/>
          </a:p>
        </p:txBody>
      </p:sp>
    </p:spTree>
    <p:extLst>
      <p:ext uri="{BB962C8B-B14F-4D97-AF65-F5344CB8AC3E}">
        <p14:creationId xmlns:p14="http://schemas.microsoft.com/office/powerpoint/2010/main" val="3596082809"/>
      </p:ext>
    </p:extLst>
  </p:cSld>
  <p:clrMapOvr>
    <a:masterClrMapping/>
  </p:clrMapOvr>
  <mc:AlternateContent xmlns:mc="http://schemas.openxmlformats.org/markup-compatibility/2006" xmlns:p14="http://schemas.microsoft.com/office/powerpoint/2010/main">
    <mc:Choice Requires="p14">
      <p:transition spd="slow" p14:dur="2000" advTm="7940"/>
    </mc:Choice>
    <mc:Fallback xmlns="">
      <p:transition spd="slow" advTm="794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867FCA6-10A1-453D-BA4A-6F83F381CEEE}"/>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b="1" kern="1200" dirty="0" err="1">
                <a:solidFill>
                  <a:srgbClr val="FFFFFF"/>
                </a:solidFill>
                <a:latin typeface="+mn-lt"/>
                <a:ea typeface="+mj-ea"/>
                <a:cs typeface="+mj-cs"/>
              </a:rPr>
              <a:t>MammaPrint</a:t>
            </a:r>
            <a:r>
              <a:rPr lang="en-US" b="1" kern="1200" dirty="0">
                <a:solidFill>
                  <a:srgbClr val="FFFFFF"/>
                </a:solidFill>
                <a:latin typeface="+mn-lt"/>
                <a:ea typeface="+mj-ea"/>
                <a:cs typeface="+mj-cs"/>
              </a:rPr>
              <a:t> High Risk</a:t>
            </a:r>
            <a:br>
              <a:rPr lang="en-US" kern="1200" dirty="0">
                <a:solidFill>
                  <a:srgbClr val="FFFFFF"/>
                </a:solidFill>
                <a:latin typeface="+mn-lt"/>
                <a:ea typeface="+mj-ea"/>
                <a:cs typeface="+mj-cs"/>
              </a:rPr>
            </a:br>
            <a:r>
              <a:rPr lang="en-US" dirty="0">
                <a:solidFill>
                  <a:srgbClr val="FFFFFF"/>
                </a:solidFill>
              </a:rPr>
              <a:t>Page 1 </a:t>
            </a:r>
            <a:endParaRPr lang="en-US" i="1" kern="1200" dirty="0">
              <a:solidFill>
                <a:srgbClr val="FFFFFF"/>
              </a:solidFill>
              <a:latin typeface="+mn-lt"/>
              <a:ea typeface="+mj-ea"/>
              <a:cs typeface="+mj-cs"/>
            </a:endParaRPr>
          </a:p>
        </p:txBody>
      </p:sp>
      <p:pic>
        <p:nvPicPr>
          <p:cNvPr id="2" name="Picture 1">
            <a:extLst>
              <a:ext uri="{FF2B5EF4-FFF2-40B4-BE49-F238E27FC236}">
                <a16:creationId xmlns:a16="http://schemas.microsoft.com/office/drawing/2014/main" id="{F571927D-619D-470A-BFEA-1A28B772D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816" y="376084"/>
            <a:ext cx="4246742" cy="6105832"/>
          </a:xfrm>
          <a:prstGeom prst="rect">
            <a:avLst/>
          </a:prstGeom>
          <a:ln>
            <a:solidFill>
              <a:srgbClr val="7FA8AD"/>
            </a:solidFill>
          </a:ln>
        </p:spPr>
      </p:pic>
      <p:sp>
        <p:nvSpPr>
          <p:cNvPr id="6" name="Slide Number Placeholder 3">
            <a:extLst>
              <a:ext uri="{FF2B5EF4-FFF2-40B4-BE49-F238E27FC236}">
                <a16:creationId xmlns:a16="http://schemas.microsoft.com/office/drawing/2014/main" id="{CD961747-6198-47E4-918E-8D9E43FF5C22}"/>
              </a:ext>
            </a:extLst>
          </p:cNvPr>
          <p:cNvSpPr>
            <a:spLocks noGrp="1"/>
          </p:cNvSpPr>
          <p:nvPr>
            <p:ph type="sldNum" sz="quarter" idx="12"/>
          </p:nvPr>
        </p:nvSpPr>
        <p:spPr>
          <a:xfrm>
            <a:off x="8610600" y="6356350"/>
            <a:ext cx="2743200" cy="365125"/>
          </a:xfrm>
        </p:spPr>
        <p:txBody>
          <a:bodyPr/>
          <a:lstStyle/>
          <a:p>
            <a:fld id="{7A0D5EDE-DD7A-4AD8-8B64-BAEA4848BEAD}" type="slidenum">
              <a:rPr lang="en-US" smtClean="0"/>
              <a:t>22</a:t>
            </a:fld>
            <a:endParaRPr lang="en-US" dirty="0"/>
          </a:p>
        </p:txBody>
      </p:sp>
    </p:spTree>
    <p:extLst>
      <p:ext uri="{BB962C8B-B14F-4D97-AF65-F5344CB8AC3E}">
        <p14:creationId xmlns:p14="http://schemas.microsoft.com/office/powerpoint/2010/main" val="172958143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7125B8A2-D786-409D-9F52-4B034B803CFB}"/>
              </a:ext>
            </a:extLst>
          </p:cNvPr>
          <p:cNvPicPr>
            <a:picLocks noChangeAspect="1"/>
          </p:cNvPicPr>
          <p:nvPr/>
        </p:nvPicPr>
        <p:blipFill rotWithShape="1">
          <a:blip r:embed="rId3">
            <a:extLst>
              <a:ext uri="{28A0092B-C50C-407E-A947-70E740481C1C}">
                <a14:useLocalDpi xmlns:a14="http://schemas.microsoft.com/office/drawing/2010/main" val="0"/>
              </a:ext>
            </a:extLst>
          </a:blip>
          <a:srcRect b="54868"/>
          <a:stretch/>
        </p:blipFill>
        <p:spPr>
          <a:xfrm>
            <a:off x="1342593" y="386861"/>
            <a:ext cx="9794876" cy="6251458"/>
          </a:xfrm>
          <a:prstGeom prst="rect">
            <a:avLst/>
          </a:prstGeom>
          <a:ln>
            <a:solidFill>
              <a:srgbClr val="74A5A5"/>
            </a:solidFill>
          </a:ln>
        </p:spPr>
      </p:pic>
      <p:sp>
        <p:nvSpPr>
          <p:cNvPr id="11" name="Oval 10">
            <a:extLst>
              <a:ext uri="{FF2B5EF4-FFF2-40B4-BE49-F238E27FC236}">
                <a16:creationId xmlns:a16="http://schemas.microsoft.com/office/drawing/2014/main" id="{69066015-0197-4F99-B9E7-C2947E534637}"/>
              </a:ext>
            </a:extLst>
          </p:cNvPr>
          <p:cNvSpPr/>
          <p:nvPr/>
        </p:nvSpPr>
        <p:spPr>
          <a:xfrm>
            <a:off x="1054531" y="512985"/>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1</a:t>
            </a:r>
          </a:p>
        </p:txBody>
      </p:sp>
      <p:sp>
        <p:nvSpPr>
          <p:cNvPr id="12" name="Oval 11">
            <a:extLst>
              <a:ext uri="{FF2B5EF4-FFF2-40B4-BE49-F238E27FC236}">
                <a16:creationId xmlns:a16="http://schemas.microsoft.com/office/drawing/2014/main" id="{0288E8BD-2455-4402-A2D9-E366B5D10A50}"/>
              </a:ext>
            </a:extLst>
          </p:cNvPr>
          <p:cNvSpPr/>
          <p:nvPr/>
        </p:nvSpPr>
        <p:spPr>
          <a:xfrm>
            <a:off x="1054531" y="3323492"/>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2</a:t>
            </a:r>
          </a:p>
        </p:txBody>
      </p:sp>
      <p:sp>
        <p:nvSpPr>
          <p:cNvPr id="13" name="Oval 12">
            <a:extLst>
              <a:ext uri="{FF2B5EF4-FFF2-40B4-BE49-F238E27FC236}">
                <a16:creationId xmlns:a16="http://schemas.microsoft.com/office/drawing/2014/main" id="{2825FDA2-AD94-487A-94D1-197A29FAA92C}"/>
              </a:ext>
            </a:extLst>
          </p:cNvPr>
          <p:cNvSpPr/>
          <p:nvPr/>
        </p:nvSpPr>
        <p:spPr>
          <a:xfrm>
            <a:off x="1054531" y="4248164"/>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3</a:t>
            </a:r>
          </a:p>
        </p:txBody>
      </p:sp>
      <p:sp>
        <p:nvSpPr>
          <p:cNvPr id="14" name="Oval 13">
            <a:extLst>
              <a:ext uri="{FF2B5EF4-FFF2-40B4-BE49-F238E27FC236}">
                <a16:creationId xmlns:a16="http://schemas.microsoft.com/office/drawing/2014/main" id="{571E91CA-BED7-4F06-99D3-5EDCE05FBF86}"/>
              </a:ext>
            </a:extLst>
          </p:cNvPr>
          <p:cNvSpPr/>
          <p:nvPr/>
        </p:nvSpPr>
        <p:spPr>
          <a:xfrm>
            <a:off x="10009345" y="3939940"/>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4</a:t>
            </a:r>
          </a:p>
        </p:txBody>
      </p:sp>
      <p:sp>
        <p:nvSpPr>
          <p:cNvPr id="8" name="Slide Number Placeholder 3">
            <a:extLst>
              <a:ext uri="{FF2B5EF4-FFF2-40B4-BE49-F238E27FC236}">
                <a16:creationId xmlns:a16="http://schemas.microsoft.com/office/drawing/2014/main" id="{F0A0C7E9-E86D-44CB-B64F-863B72EAA0EB}"/>
              </a:ext>
            </a:extLst>
          </p:cNvPr>
          <p:cNvSpPr>
            <a:spLocks noGrp="1"/>
          </p:cNvSpPr>
          <p:nvPr>
            <p:ph type="sldNum" sz="quarter" idx="12"/>
          </p:nvPr>
        </p:nvSpPr>
        <p:spPr>
          <a:xfrm>
            <a:off x="8677275" y="6356350"/>
            <a:ext cx="2743200" cy="365125"/>
          </a:xfrm>
        </p:spPr>
        <p:txBody>
          <a:bodyPr/>
          <a:lstStyle/>
          <a:p>
            <a:fld id="{7A0D5EDE-DD7A-4AD8-8B64-BAEA4848BEAD}" type="slidenum">
              <a:rPr lang="en-US" smtClean="0"/>
              <a:t>23</a:t>
            </a:fld>
            <a:endParaRPr lang="en-US" dirty="0"/>
          </a:p>
        </p:txBody>
      </p:sp>
    </p:spTree>
    <p:extLst>
      <p:ext uri="{BB962C8B-B14F-4D97-AF65-F5344CB8AC3E}">
        <p14:creationId xmlns:p14="http://schemas.microsoft.com/office/powerpoint/2010/main" val="3992198794"/>
      </p:ext>
    </p:extLst>
  </p:cSld>
  <p:clrMapOvr>
    <a:masterClrMapping/>
  </p:clrMapOvr>
  <mc:AlternateContent xmlns:mc="http://schemas.openxmlformats.org/markup-compatibility/2006" xmlns:p14="http://schemas.microsoft.com/office/powerpoint/2010/main">
    <mc:Choice Requires="p14">
      <p:transition spd="slow" p14:dur="2000" advTm="45160"/>
    </mc:Choice>
    <mc:Fallback xmlns="">
      <p:transition spd="slow" advTm="4516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7125B8A2-D786-409D-9F52-4B034B803CFB}"/>
              </a:ext>
            </a:extLst>
          </p:cNvPr>
          <p:cNvPicPr>
            <a:picLocks noChangeAspect="1"/>
          </p:cNvPicPr>
          <p:nvPr/>
        </p:nvPicPr>
        <p:blipFill rotWithShape="1">
          <a:blip r:embed="rId3">
            <a:extLst>
              <a:ext uri="{28A0092B-C50C-407E-A947-70E740481C1C}">
                <a14:useLocalDpi xmlns:a14="http://schemas.microsoft.com/office/drawing/2010/main" val="0"/>
              </a:ext>
            </a:extLst>
          </a:blip>
          <a:srcRect l="-467" t="54868" r="467"/>
          <a:stretch/>
        </p:blipFill>
        <p:spPr>
          <a:xfrm>
            <a:off x="1342593" y="386861"/>
            <a:ext cx="9794876" cy="6251458"/>
          </a:xfrm>
          <a:prstGeom prst="rect">
            <a:avLst/>
          </a:prstGeom>
          <a:ln>
            <a:solidFill>
              <a:srgbClr val="74A5A5"/>
            </a:solidFill>
          </a:ln>
        </p:spPr>
      </p:pic>
      <p:sp>
        <p:nvSpPr>
          <p:cNvPr id="11" name="Oval 10">
            <a:extLst>
              <a:ext uri="{FF2B5EF4-FFF2-40B4-BE49-F238E27FC236}">
                <a16:creationId xmlns:a16="http://schemas.microsoft.com/office/drawing/2014/main" id="{69066015-0197-4F99-B9E7-C2947E534637}"/>
              </a:ext>
            </a:extLst>
          </p:cNvPr>
          <p:cNvSpPr/>
          <p:nvPr/>
        </p:nvSpPr>
        <p:spPr>
          <a:xfrm>
            <a:off x="1054531" y="490472"/>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5</a:t>
            </a:r>
          </a:p>
        </p:txBody>
      </p:sp>
      <p:sp>
        <p:nvSpPr>
          <p:cNvPr id="12" name="Oval 11">
            <a:extLst>
              <a:ext uri="{FF2B5EF4-FFF2-40B4-BE49-F238E27FC236}">
                <a16:creationId xmlns:a16="http://schemas.microsoft.com/office/drawing/2014/main" id="{0288E8BD-2455-4402-A2D9-E366B5D10A50}"/>
              </a:ext>
            </a:extLst>
          </p:cNvPr>
          <p:cNvSpPr/>
          <p:nvPr/>
        </p:nvSpPr>
        <p:spPr>
          <a:xfrm>
            <a:off x="1054531" y="2587767"/>
            <a:ext cx="667614" cy="616448"/>
          </a:xfrm>
          <a:prstGeom prst="ellipse">
            <a:avLst/>
          </a:prstGeom>
          <a:solidFill>
            <a:srgbClr val="74A5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latin typeface="Calibri" panose="020F0502020204030204" pitchFamily="34" charset="0"/>
              </a:rPr>
              <a:t>6</a:t>
            </a:r>
          </a:p>
        </p:txBody>
      </p:sp>
      <p:sp>
        <p:nvSpPr>
          <p:cNvPr id="5" name="Slide Number Placeholder 3">
            <a:extLst>
              <a:ext uri="{FF2B5EF4-FFF2-40B4-BE49-F238E27FC236}">
                <a16:creationId xmlns:a16="http://schemas.microsoft.com/office/drawing/2014/main" id="{988D1C24-77BD-4FDB-B721-17C8E55838F3}"/>
              </a:ext>
            </a:extLst>
          </p:cNvPr>
          <p:cNvSpPr>
            <a:spLocks noGrp="1"/>
          </p:cNvSpPr>
          <p:nvPr>
            <p:ph type="sldNum" sz="quarter" idx="12"/>
          </p:nvPr>
        </p:nvSpPr>
        <p:spPr>
          <a:xfrm>
            <a:off x="8667750" y="6356350"/>
            <a:ext cx="2743200" cy="365125"/>
          </a:xfrm>
        </p:spPr>
        <p:txBody>
          <a:bodyPr/>
          <a:lstStyle/>
          <a:p>
            <a:fld id="{7A0D5EDE-DD7A-4AD8-8B64-BAEA4848BEAD}" type="slidenum">
              <a:rPr lang="en-US" smtClean="0"/>
              <a:t>24</a:t>
            </a:fld>
            <a:endParaRPr lang="en-US" dirty="0"/>
          </a:p>
        </p:txBody>
      </p:sp>
    </p:spTree>
    <p:extLst>
      <p:ext uri="{BB962C8B-B14F-4D97-AF65-F5344CB8AC3E}">
        <p14:creationId xmlns:p14="http://schemas.microsoft.com/office/powerpoint/2010/main" val="3728938800"/>
      </p:ext>
    </p:extLst>
  </p:cSld>
  <p:clrMapOvr>
    <a:masterClrMapping/>
  </p:clrMapOvr>
  <mc:AlternateContent xmlns:mc="http://schemas.openxmlformats.org/markup-compatibility/2006" xmlns:p14="http://schemas.microsoft.com/office/powerpoint/2010/main">
    <mc:Choice Requires="p14">
      <p:transition spd="slow" p14:dur="2000" advTm="64000"/>
    </mc:Choice>
    <mc:Fallback xmlns="">
      <p:transition spd="slow" advTm="64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026198-B2B5-4154-AEB5-451C25FBFAA1}"/>
              </a:ext>
            </a:extLst>
          </p:cNvPr>
          <p:cNvSpPr>
            <a:spLocks noGrp="1"/>
          </p:cNvSpPr>
          <p:nvPr>
            <p:ph type="ctrTitle"/>
          </p:nvPr>
        </p:nvSpPr>
        <p:spPr>
          <a:xfrm>
            <a:off x="1524000" y="1122363"/>
            <a:ext cx="9144000" cy="2387600"/>
          </a:xfrm>
          <a:solidFill>
            <a:srgbClr val="7FA8AD"/>
          </a:solidFill>
        </p:spPr>
        <p:txBody>
          <a:bodyPr/>
          <a:lstStyle/>
          <a:p>
            <a:r>
              <a:rPr lang="en-US" b="1" dirty="0">
                <a:solidFill>
                  <a:schemeClr val="bg1"/>
                </a:solidFill>
              </a:rPr>
              <a:t>Summary of Results</a:t>
            </a:r>
          </a:p>
        </p:txBody>
      </p:sp>
      <p:sp>
        <p:nvSpPr>
          <p:cNvPr id="5" name="Subtitle 2">
            <a:extLst>
              <a:ext uri="{FF2B5EF4-FFF2-40B4-BE49-F238E27FC236}">
                <a16:creationId xmlns:a16="http://schemas.microsoft.com/office/drawing/2014/main" id="{553967BC-B69F-4C22-B052-191EFDC7C71A}"/>
              </a:ext>
            </a:extLst>
          </p:cNvPr>
          <p:cNvSpPr>
            <a:spLocks noGrp="1"/>
          </p:cNvSpPr>
          <p:nvPr>
            <p:ph type="subTitle" idx="1"/>
          </p:nvPr>
        </p:nvSpPr>
        <p:spPr>
          <a:xfrm>
            <a:off x="1524000" y="3602038"/>
            <a:ext cx="9144000" cy="1655762"/>
          </a:xfrm>
          <a:solidFill>
            <a:srgbClr val="575756"/>
          </a:solidFill>
        </p:spPr>
        <p:txBody>
          <a:bodyPr>
            <a:normAutofit/>
          </a:bodyPr>
          <a:lstStyle/>
          <a:p>
            <a:r>
              <a:rPr lang="en-US" sz="5400" dirty="0">
                <a:solidFill>
                  <a:schemeClr val="bg1"/>
                </a:solidFill>
              </a:rPr>
              <a:t>Resources and Support</a:t>
            </a:r>
          </a:p>
        </p:txBody>
      </p:sp>
      <p:sp>
        <p:nvSpPr>
          <p:cNvPr id="6" name="Slide Number Placeholder 3">
            <a:extLst>
              <a:ext uri="{FF2B5EF4-FFF2-40B4-BE49-F238E27FC236}">
                <a16:creationId xmlns:a16="http://schemas.microsoft.com/office/drawing/2014/main" id="{29E37259-2BD9-494B-B1DD-5178B993B9E9}"/>
              </a:ext>
            </a:extLst>
          </p:cNvPr>
          <p:cNvSpPr>
            <a:spLocks noGrp="1"/>
          </p:cNvSpPr>
          <p:nvPr>
            <p:ph type="sldNum" sz="quarter" idx="12"/>
          </p:nvPr>
        </p:nvSpPr>
        <p:spPr>
          <a:xfrm>
            <a:off x="8610600" y="6356350"/>
            <a:ext cx="2743200" cy="365125"/>
          </a:xfrm>
        </p:spPr>
        <p:txBody>
          <a:bodyPr/>
          <a:lstStyle/>
          <a:p>
            <a:fld id="{7A0D5EDE-DD7A-4AD8-8B64-BAEA4848BEAD}" type="slidenum">
              <a:rPr lang="en-US" smtClean="0">
                <a:solidFill>
                  <a:srgbClr val="575756"/>
                </a:solidFill>
              </a:rPr>
              <a:t>25</a:t>
            </a:fld>
            <a:endParaRPr lang="en-US" dirty="0">
              <a:solidFill>
                <a:srgbClr val="575756"/>
              </a:solidFill>
            </a:endParaRPr>
          </a:p>
        </p:txBody>
      </p:sp>
    </p:spTree>
    <p:extLst>
      <p:ext uri="{BB962C8B-B14F-4D97-AF65-F5344CB8AC3E}">
        <p14:creationId xmlns:p14="http://schemas.microsoft.com/office/powerpoint/2010/main" val="2353511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F438-7072-4884-A40D-DA2EDC443CC9}"/>
              </a:ext>
            </a:extLst>
          </p:cNvPr>
          <p:cNvSpPr>
            <a:spLocks noGrp="1"/>
          </p:cNvSpPr>
          <p:nvPr>
            <p:ph type="ctrTitle"/>
          </p:nvPr>
        </p:nvSpPr>
        <p:spPr>
          <a:xfrm>
            <a:off x="1524000" y="1122363"/>
            <a:ext cx="9144000" cy="1096962"/>
          </a:xfrm>
          <a:solidFill>
            <a:srgbClr val="7FA8AD"/>
          </a:solidFill>
        </p:spPr>
        <p:txBody>
          <a:bodyPr/>
          <a:lstStyle/>
          <a:p>
            <a:r>
              <a:rPr lang="en-US" b="1" dirty="0">
                <a:solidFill>
                  <a:schemeClr val="bg1"/>
                </a:solidFill>
              </a:rPr>
              <a:t>Resources and Support</a:t>
            </a:r>
          </a:p>
        </p:txBody>
      </p:sp>
      <p:sp>
        <p:nvSpPr>
          <p:cNvPr id="3" name="Subtitle 2">
            <a:extLst>
              <a:ext uri="{FF2B5EF4-FFF2-40B4-BE49-F238E27FC236}">
                <a16:creationId xmlns:a16="http://schemas.microsoft.com/office/drawing/2014/main" id="{9A46CFDE-06BB-4850-AA30-BF7E0D9232A0}"/>
              </a:ext>
            </a:extLst>
          </p:cNvPr>
          <p:cNvSpPr>
            <a:spLocks noGrp="1"/>
          </p:cNvSpPr>
          <p:nvPr>
            <p:ph type="subTitle" idx="1"/>
          </p:nvPr>
        </p:nvSpPr>
        <p:spPr>
          <a:xfrm>
            <a:off x="1524000" y="2505076"/>
            <a:ext cx="9144000" cy="3609974"/>
          </a:xfrm>
        </p:spPr>
        <p:txBody>
          <a:bodyPr>
            <a:normAutofit fontScale="85000" lnSpcReduction="10000"/>
          </a:bodyPr>
          <a:lstStyle/>
          <a:p>
            <a:pPr algn="l">
              <a:buClr>
                <a:srgbClr val="7FA8AD"/>
              </a:buClr>
            </a:pPr>
            <a:r>
              <a:rPr lang="en-US" sz="2800" b="1" dirty="0">
                <a:solidFill>
                  <a:srgbClr val="7FA8AD"/>
                </a:solidFill>
              </a:rPr>
              <a:t>Please remember to download the new Summary of Results in addition to your official MammaPrint and BluePrint Results Report.</a:t>
            </a:r>
          </a:p>
          <a:p>
            <a:pPr algn="l">
              <a:buClr>
                <a:srgbClr val="7FA8AD"/>
              </a:buClr>
            </a:pPr>
            <a:endParaRPr lang="en-US" sz="2800" dirty="0">
              <a:solidFill>
                <a:schemeClr val="bg1">
                  <a:lumMod val="50000"/>
                </a:schemeClr>
              </a:solidFill>
            </a:endParaRPr>
          </a:p>
          <a:p>
            <a:pPr algn="l">
              <a:buClr>
                <a:srgbClr val="7FA8AD"/>
              </a:buClr>
            </a:pPr>
            <a:r>
              <a:rPr lang="en-US" sz="2800" dirty="0">
                <a:solidFill>
                  <a:schemeClr val="bg1">
                    <a:lumMod val="50000"/>
                  </a:schemeClr>
                </a:solidFill>
              </a:rPr>
              <a:t>For more information please visit:</a:t>
            </a:r>
          </a:p>
          <a:p>
            <a:pPr algn="l">
              <a:buClr>
                <a:srgbClr val="7FA8AD"/>
              </a:buClr>
            </a:pPr>
            <a:r>
              <a:rPr lang="en-US" sz="2800" b="1" dirty="0">
                <a:solidFill>
                  <a:srgbClr val="7FA8AD"/>
                </a:solidFill>
              </a:rPr>
              <a:t>www.agendia.com/healthcare-professionals/row-summary-of-results</a:t>
            </a:r>
          </a:p>
          <a:p>
            <a:pPr algn="l">
              <a:buClr>
                <a:srgbClr val="7FA8AD"/>
              </a:buClr>
            </a:pPr>
            <a:endParaRPr lang="en-US" sz="2800" b="1" dirty="0">
              <a:solidFill>
                <a:srgbClr val="7FA8AD"/>
              </a:solidFill>
            </a:endParaRPr>
          </a:p>
          <a:p>
            <a:pPr algn="l">
              <a:buClr>
                <a:srgbClr val="7FA8AD"/>
              </a:buClr>
            </a:pPr>
            <a:r>
              <a:rPr lang="en-US" sz="3000" b="1" dirty="0">
                <a:solidFill>
                  <a:srgbClr val="7FA8AD"/>
                </a:solidFill>
              </a:rPr>
              <a:t>Further questions? </a:t>
            </a:r>
          </a:p>
          <a:p>
            <a:pPr algn="l">
              <a:buClr>
                <a:srgbClr val="7FA8AD"/>
              </a:buClr>
            </a:pPr>
            <a:r>
              <a:rPr lang="en-US" dirty="0">
                <a:solidFill>
                  <a:srgbClr val="7F7F7F"/>
                </a:solidFill>
              </a:rPr>
              <a:t>Please contact your local Agendia representative or our Customer Service team by calling </a:t>
            </a:r>
            <a:r>
              <a:rPr lang="en-US" b="1" dirty="0">
                <a:solidFill>
                  <a:srgbClr val="7F7F7F"/>
                </a:solidFill>
              </a:rPr>
              <a:t>+31 20 462 1510</a:t>
            </a:r>
            <a:r>
              <a:rPr lang="en-US" dirty="0">
                <a:solidFill>
                  <a:srgbClr val="7F7F7F"/>
                </a:solidFill>
              </a:rPr>
              <a:t>, or by email at </a:t>
            </a:r>
            <a:r>
              <a:rPr lang="en-US" b="1" dirty="0">
                <a:solidFill>
                  <a:srgbClr val="7F7F7F"/>
                </a:solidFill>
              </a:rPr>
              <a:t>customerservice@agendia.com</a:t>
            </a:r>
          </a:p>
          <a:p>
            <a:pPr algn="l">
              <a:buClr>
                <a:srgbClr val="7FA8AD"/>
              </a:buClr>
            </a:pPr>
            <a:endParaRPr lang="en-US" sz="2800" b="1" dirty="0">
              <a:solidFill>
                <a:srgbClr val="7FA8AD"/>
              </a:solidFill>
            </a:endParaRPr>
          </a:p>
          <a:p>
            <a:pPr algn="l">
              <a:buClr>
                <a:srgbClr val="7FA8AD"/>
              </a:buClr>
            </a:pPr>
            <a:endParaRPr lang="en-US" sz="2800" b="1" dirty="0">
              <a:solidFill>
                <a:srgbClr val="7FA8AD"/>
              </a:solidFill>
            </a:endParaRPr>
          </a:p>
        </p:txBody>
      </p:sp>
      <p:sp>
        <p:nvSpPr>
          <p:cNvPr id="4" name="Slide Number Placeholder 3">
            <a:extLst>
              <a:ext uri="{FF2B5EF4-FFF2-40B4-BE49-F238E27FC236}">
                <a16:creationId xmlns:a16="http://schemas.microsoft.com/office/drawing/2014/main" id="{D1A35F41-A908-4B11-9B37-EEFB838BF5A2}"/>
              </a:ext>
            </a:extLst>
          </p:cNvPr>
          <p:cNvSpPr>
            <a:spLocks noGrp="1"/>
          </p:cNvSpPr>
          <p:nvPr>
            <p:ph type="sldNum" sz="quarter" idx="12"/>
          </p:nvPr>
        </p:nvSpPr>
        <p:spPr/>
        <p:txBody>
          <a:bodyPr/>
          <a:lstStyle/>
          <a:p>
            <a:fld id="{7A0D5EDE-DD7A-4AD8-8B64-BAEA4848BEAD}" type="slidenum">
              <a:rPr lang="en-US" smtClean="0"/>
              <a:t>26</a:t>
            </a:fld>
            <a:endParaRPr lang="en-US"/>
          </a:p>
        </p:txBody>
      </p:sp>
    </p:spTree>
    <p:extLst>
      <p:ext uri="{BB962C8B-B14F-4D97-AF65-F5344CB8AC3E}">
        <p14:creationId xmlns:p14="http://schemas.microsoft.com/office/powerpoint/2010/main" val="3531391748"/>
      </p:ext>
    </p:extLst>
  </p:cSld>
  <p:clrMapOvr>
    <a:masterClrMapping/>
  </p:clrMapOvr>
  <mc:AlternateContent xmlns:mc="http://schemas.openxmlformats.org/markup-compatibility/2006" xmlns:p14="http://schemas.microsoft.com/office/powerpoint/2010/main">
    <mc:Choice Requires="p14">
      <p:transition spd="slow" p14:dur="2000" advTm="46230"/>
    </mc:Choice>
    <mc:Fallback xmlns="">
      <p:transition spd="slow" advTm="4623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5BC01C-497E-4DB6-BACF-9D6BC983646D}"/>
              </a:ext>
            </a:extLst>
          </p:cNvPr>
          <p:cNvSpPr>
            <a:spLocks noGrp="1"/>
          </p:cNvSpPr>
          <p:nvPr>
            <p:ph type="sldNum" sz="quarter" idx="12"/>
          </p:nvPr>
        </p:nvSpPr>
        <p:spPr/>
        <p:txBody>
          <a:bodyPr/>
          <a:lstStyle/>
          <a:p>
            <a:fld id="{7A0D5EDE-DD7A-4AD8-8B64-BAEA4848BEAD}" type="slidenum">
              <a:rPr lang="en-US" smtClean="0"/>
              <a:t>27</a:t>
            </a:fld>
            <a:endParaRPr lang="en-US"/>
          </a:p>
        </p:txBody>
      </p:sp>
      <p:pic>
        <p:nvPicPr>
          <p:cNvPr id="5" name="Picture 4">
            <a:extLst>
              <a:ext uri="{FF2B5EF4-FFF2-40B4-BE49-F238E27FC236}">
                <a16:creationId xmlns:a16="http://schemas.microsoft.com/office/drawing/2014/main" id="{A4B11BE7-319F-455F-9940-6439BDFB1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100" b="7788"/>
          <a:stretch/>
        </p:blipFill>
        <p:spPr>
          <a:xfrm>
            <a:off x="0" y="0"/>
            <a:ext cx="12192000" cy="6858000"/>
          </a:xfrm>
          <a:prstGeom prst="rect">
            <a:avLst/>
          </a:prstGeom>
        </p:spPr>
      </p:pic>
      <p:sp>
        <p:nvSpPr>
          <p:cNvPr id="6" name="Rectangle 5">
            <a:extLst>
              <a:ext uri="{FF2B5EF4-FFF2-40B4-BE49-F238E27FC236}">
                <a16:creationId xmlns:a16="http://schemas.microsoft.com/office/drawing/2014/main" id="{5F8D1B37-A2C5-497E-BEC5-80D9CC02033D}"/>
              </a:ext>
            </a:extLst>
          </p:cNvPr>
          <p:cNvSpPr/>
          <p:nvPr/>
        </p:nvSpPr>
        <p:spPr>
          <a:xfrm>
            <a:off x="0" y="389467"/>
            <a:ext cx="4504267" cy="1253066"/>
          </a:xfrm>
          <a:prstGeom prst="rect">
            <a:avLst/>
          </a:prstGeom>
          <a:solidFill>
            <a:srgbClr val="7FA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en-US" sz="3600" dirty="0">
                <a:solidFill>
                  <a:schemeClr val="bg1"/>
                </a:solidFill>
              </a:rPr>
              <a:t>Thank you for your attention</a:t>
            </a:r>
            <a:endParaRPr lang="en-US" sz="3600" i="1" dirty="0">
              <a:solidFill>
                <a:schemeClr val="bg1"/>
              </a:solidFill>
            </a:endParaRPr>
          </a:p>
        </p:txBody>
      </p:sp>
    </p:spTree>
    <p:extLst>
      <p:ext uri="{BB962C8B-B14F-4D97-AF65-F5344CB8AC3E}">
        <p14:creationId xmlns:p14="http://schemas.microsoft.com/office/powerpoint/2010/main" val="289654319"/>
      </p:ext>
    </p:extLst>
  </p:cSld>
  <p:clrMapOvr>
    <a:masterClrMapping/>
  </p:clrMapOvr>
  <mc:AlternateContent xmlns:mc="http://schemas.openxmlformats.org/markup-compatibility/2006" xmlns:p14="http://schemas.microsoft.com/office/powerpoint/2010/main">
    <mc:Choice Requires="p14">
      <p:transition spd="slow" p14:dur="2000" advTm="7500"/>
    </mc:Choice>
    <mc:Fallback xmlns="">
      <p:transition spd="slow" advTm="75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smiling for the camera&#10;&#10;Description generated with very high confidence">
            <a:extLst>
              <a:ext uri="{FF2B5EF4-FFF2-40B4-BE49-F238E27FC236}">
                <a16:creationId xmlns:a16="http://schemas.microsoft.com/office/drawing/2014/main" id="{747ABE68-BBDF-43ED-83CE-89762D990B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200467" cy="6858001"/>
          </a:xfrm>
          <a:prstGeom prst="rect">
            <a:avLst/>
          </a:prstGeom>
        </p:spPr>
      </p:pic>
      <p:sp>
        <p:nvSpPr>
          <p:cNvPr id="8" name="Rectangle 7">
            <a:extLst>
              <a:ext uri="{FF2B5EF4-FFF2-40B4-BE49-F238E27FC236}">
                <a16:creationId xmlns:a16="http://schemas.microsoft.com/office/drawing/2014/main" id="{C27427D3-7224-4DF0-B8EB-BEAABD124965}"/>
              </a:ext>
            </a:extLst>
          </p:cNvPr>
          <p:cNvSpPr/>
          <p:nvPr/>
        </p:nvSpPr>
        <p:spPr>
          <a:xfrm>
            <a:off x="0" y="6317355"/>
            <a:ext cx="12192000" cy="365125"/>
          </a:xfrm>
          <a:prstGeom prst="rect">
            <a:avLst/>
          </a:prstGeom>
          <a:solidFill>
            <a:srgbClr val="7FA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www.agendia.com</a:t>
            </a:r>
          </a:p>
        </p:txBody>
      </p:sp>
      <p:sp>
        <p:nvSpPr>
          <p:cNvPr id="4" name="Slide Number Placeholder 3">
            <a:extLst>
              <a:ext uri="{FF2B5EF4-FFF2-40B4-BE49-F238E27FC236}">
                <a16:creationId xmlns:a16="http://schemas.microsoft.com/office/drawing/2014/main" id="{2489206F-250D-4D1A-A29A-4129C8D5A584}"/>
              </a:ext>
            </a:extLst>
          </p:cNvPr>
          <p:cNvSpPr>
            <a:spLocks noGrp="1"/>
          </p:cNvSpPr>
          <p:nvPr>
            <p:ph type="sldNum" sz="quarter" idx="12"/>
          </p:nvPr>
        </p:nvSpPr>
        <p:spPr/>
        <p:txBody>
          <a:bodyPr/>
          <a:lstStyle/>
          <a:p>
            <a:fld id="{7A0D5EDE-DD7A-4AD8-8B64-BAEA4848BEAD}" type="slidenum">
              <a:rPr lang="en-US" b="1" smtClean="0">
                <a:solidFill>
                  <a:schemeClr val="bg1"/>
                </a:solidFill>
              </a:rPr>
              <a:t>28</a:t>
            </a:fld>
            <a:endParaRPr lang="en-US" b="1" dirty="0">
              <a:solidFill>
                <a:schemeClr val="bg1"/>
              </a:solidFill>
            </a:endParaRPr>
          </a:p>
        </p:txBody>
      </p:sp>
      <p:sp>
        <p:nvSpPr>
          <p:cNvPr id="6" name="TextBox 5">
            <a:extLst>
              <a:ext uri="{FF2B5EF4-FFF2-40B4-BE49-F238E27FC236}">
                <a16:creationId xmlns:a16="http://schemas.microsoft.com/office/drawing/2014/main" id="{DBDA5AFA-E9F0-4901-8DCC-221DEDA51A2C}"/>
              </a:ext>
            </a:extLst>
          </p:cNvPr>
          <p:cNvSpPr txBox="1"/>
          <p:nvPr/>
        </p:nvSpPr>
        <p:spPr>
          <a:xfrm>
            <a:off x="342900" y="676275"/>
            <a:ext cx="4352925" cy="2308324"/>
          </a:xfrm>
          <a:prstGeom prst="rect">
            <a:avLst/>
          </a:prstGeom>
          <a:solidFill>
            <a:srgbClr val="7FA8AD"/>
          </a:solidFill>
        </p:spPr>
        <p:txBody>
          <a:bodyPr wrap="square" rtlCol="0">
            <a:spAutoFit/>
          </a:bodyPr>
          <a:lstStyle/>
          <a:p>
            <a:r>
              <a:rPr lang="en-US" dirty="0">
                <a:solidFill>
                  <a:schemeClr val="bg1"/>
                </a:solidFill>
              </a:rPr>
              <a:t>For more information about Agendia and our products visit </a:t>
            </a:r>
            <a:r>
              <a:rPr lang="en-US" u="sng" dirty="0">
                <a:solidFill>
                  <a:schemeClr val="bg1"/>
                </a:solidFill>
              </a:rPr>
              <a:t>www.agendia.com</a:t>
            </a:r>
            <a:r>
              <a:rPr lang="en-US" dirty="0">
                <a:solidFill>
                  <a:schemeClr val="bg1"/>
                </a:solidFill>
              </a:rPr>
              <a:t> or contact:</a:t>
            </a:r>
          </a:p>
          <a:p>
            <a:endParaRPr lang="en-US" dirty="0">
              <a:solidFill>
                <a:schemeClr val="bg1"/>
              </a:solidFill>
            </a:endParaRPr>
          </a:p>
          <a:p>
            <a:r>
              <a:rPr lang="en-US" b="1" dirty="0">
                <a:solidFill>
                  <a:schemeClr val="bg1"/>
                </a:solidFill>
              </a:rPr>
              <a:t>T: </a:t>
            </a:r>
            <a:r>
              <a:rPr lang="en-US" dirty="0">
                <a:solidFill>
                  <a:schemeClr val="bg1"/>
                </a:solidFill>
              </a:rPr>
              <a:t>+31 (0)20 462 1510</a:t>
            </a:r>
          </a:p>
          <a:p>
            <a:r>
              <a:rPr lang="en-US" b="1" dirty="0">
                <a:solidFill>
                  <a:schemeClr val="bg1"/>
                </a:solidFill>
              </a:rPr>
              <a:t>E: </a:t>
            </a:r>
            <a:r>
              <a:rPr lang="en-US" dirty="0">
                <a:solidFill>
                  <a:schemeClr val="bg1"/>
                </a:solidFill>
              </a:rPr>
              <a:t>customerservice@agendia.com </a:t>
            </a:r>
          </a:p>
          <a:p>
            <a:endParaRPr lang="en-US" dirty="0"/>
          </a:p>
          <a:p>
            <a:r>
              <a:rPr lang="en-US" dirty="0">
                <a:solidFill>
                  <a:schemeClr val="bg1"/>
                </a:solidFill>
              </a:rPr>
              <a:t>Follow us on </a:t>
            </a:r>
            <a:r>
              <a:rPr lang="en-US" dirty="0">
                <a:solidFill>
                  <a:schemeClr val="bg1"/>
                </a:solidFill>
                <a:hlinkClick r:id="rId3"/>
              </a:rPr>
              <a:t>Twitter</a:t>
            </a:r>
            <a:r>
              <a:rPr lang="en-US" dirty="0">
                <a:solidFill>
                  <a:schemeClr val="bg1"/>
                </a:solidFill>
              </a:rPr>
              <a:t> | </a:t>
            </a:r>
            <a:r>
              <a:rPr lang="en-US" dirty="0">
                <a:solidFill>
                  <a:schemeClr val="bg1"/>
                </a:solidFill>
                <a:hlinkClick r:id="rId4"/>
              </a:rPr>
              <a:t>LinkedIn</a:t>
            </a:r>
            <a:r>
              <a:rPr lang="en-US" dirty="0">
                <a:solidFill>
                  <a:schemeClr val="bg1"/>
                </a:solidFill>
              </a:rPr>
              <a:t> | </a:t>
            </a:r>
            <a:r>
              <a:rPr lang="en-US" dirty="0">
                <a:solidFill>
                  <a:schemeClr val="bg1"/>
                </a:solidFill>
                <a:hlinkClick r:id="rId5"/>
              </a:rPr>
              <a:t>Facebook</a:t>
            </a:r>
            <a:endParaRPr lang="en-US" dirty="0">
              <a:solidFill>
                <a:schemeClr val="bg1"/>
              </a:solidFill>
            </a:endParaRPr>
          </a:p>
        </p:txBody>
      </p:sp>
      <p:sp>
        <p:nvSpPr>
          <p:cNvPr id="2" name="TextBox 1">
            <a:extLst>
              <a:ext uri="{FF2B5EF4-FFF2-40B4-BE49-F238E27FC236}">
                <a16:creationId xmlns:a16="http://schemas.microsoft.com/office/drawing/2014/main" id="{805C49F2-2E50-4494-838D-69AF59D75F8C}"/>
              </a:ext>
            </a:extLst>
          </p:cNvPr>
          <p:cNvSpPr txBox="1"/>
          <p:nvPr/>
        </p:nvSpPr>
        <p:spPr>
          <a:xfrm>
            <a:off x="7947660" y="6405481"/>
            <a:ext cx="3108960" cy="276999"/>
          </a:xfrm>
          <a:prstGeom prst="rect">
            <a:avLst/>
          </a:prstGeom>
          <a:noFill/>
        </p:spPr>
        <p:txBody>
          <a:bodyPr wrap="square" rtlCol="0">
            <a:spAutoFit/>
          </a:bodyPr>
          <a:lstStyle/>
          <a:p>
            <a:pPr algn="r"/>
            <a:r>
              <a:rPr lang="en-US" sz="1200" b="1" dirty="0">
                <a:solidFill>
                  <a:schemeClr val="bg1"/>
                </a:solidFill>
              </a:rPr>
              <a:t>M-ROW-199-V1 (2018JUL)</a:t>
            </a:r>
          </a:p>
        </p:txBody>
      </p:sp>
    </p:spTree>
    <p:extLst>
      <p:ext uri="{BB962C8B-B14F-4D97-AF65-F5344CB8AC3E}">
        <p14:creationId xmlns:p14="http://schemas.microsoft.com/office/powerpoint/2010/main" val="3599519680"/>
      </p:ext>
    </p:extLst>
  </p:cSld>
  <p:clrMapOvr>
    <a:masterClrMapping/>
  </p:clrMapOvr>
  <mc:AlternateContent xmlns:mc="http://schemas.openxmlformats.org/markup-compatibility/2006" xmlns:p14="http://schemas.microsoft.com/office/powerpoint/2010/main">
    <mc:Choice Requires="p14">
      <p:transition spd="slow" p14:dur="2000" advTm="13480"/>
    </mc:Choice>
    <mc:Fallback xmlns="">
      <p:transition spd="slow" advTm="134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E04A32-785B-4EF0-BE0E-08580B27B2F6}"/>
              </a:ext>
            </a:extLst>
          </p:cNvPr>
          <p:cNvSpPr/>
          <p:nvPr/>
        </p:nvSpPr>
        <p:spPr>
          <a:xfrm>
            <a:off x="0" y="6317355"/>
            <a:ext cx="12192000" cy="365125"/>
          </a:xfrm>
          <a:prstGeom prst="rect">
            <a:avLst/>
          </a:prstGeom>
          <a:solidFill>
            <a:srgbClr val="7FA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www.agendia.com</a:t>
            </a:r>
          </a:p>
        </p:txBody>
      </p:sp>
      <p:sp>
        <p:nvSpPr>
          <p:cNvPr id="4" name="Slide Number Placeholder 3">
            <a:extLst>
              <a:ext uri="{FF2B5EF4-FFF2-40B4-BE49-F238E27FC236}">
                <a16:creationId xmlns:a16="http://schemas.microsoft.com/office/drawing/2014/main" id="{1CB6D631-869E-4AEE-BDAD-AC85C85EB217}"/>
              </a:ext>
            </a:extLst>
          </p:cNvPr>
          <p:cNvSpPr>
            <a:spLocks noGrp="1"/>
          </p:cNvSpPr>
          <p:nvPr>
            <p:ph type="sldNum" sz="quarter" idx="12"/>
          </p:nvPr>
        </p:nvSpPr>
        <p:spPr/>
        <p:txBody>
          <a:bodyPr/>
          <a:lstStyle/>
          <a:p>
            <a:fld id="{7A0D5EDE-DD7A-4AD8-8B64-BAEA4848BEAD}" type="slidenum">
              <a:rPr lang="en-US" smtClean="0">
                <a:solidFill>
                  <a:schemeClr val="bg1"/>
                </a:solidFill>
              </a:rPr>
              <a:t>3</a:t>
            </a:fld>
            <a:endParaRPr lang="en-US" dirty="0">
              <a:solidFill>
                <a:schemeClr val="bg1"/>
              </a:solidFill>
            </a:endParaRPr>
          </a:p>
        </p:txBody>
      </p:sp>
      <p:grpSp>
        <p:nvGrpSpPr>
          <p:cNvPr id="2" name="Group 1">
            <a:extLst>
              <a:ext uri="{FF2B5EF4-FFF2-40B4-BE49-F238E27FC236}">
                <a16:creationId xmlns:a16="http://schemas.microsoft.com/office/drawing/2014/main" id="{F4B970F6-A885-4069-BCC6-75C4E65A3EC4}"/>
              </a:ext>
            </a:extLst>
          </p:cNvPr>
          <p:cNvGrpSpPr/>
          <p:nvPr/>
        </p:nvGrpSpPr>
        <p:grpSpPr>
          <a:xfrm>
            <a:off x="749720" y="1689794"/>
            <a:ext cx="4650999" cy="4355674"/>
            <a:chOff x="619358" y="1710848"/>
            <a:chExt cx="5165641" cy="4828064"/>
          </a:xfrm>
        </p:grpSpPr>
        <p:pic>
          <p:nvPicPr>
            <p:cNvPr id="10" name="Picture 9">
              <a:extLst>
                <a:ext uri="{FF2B5EF4-FFF2-40B4-BE49-F238E27FC236}">
                  <a16:creationId xmlns:a16="http://schemas.microsoft.com/office/drawing/2014/main" id="{5046FAD1-DE6C-41C6-9910-5878FB8E986D}"/>
                </a:ext>
              </a:extLst>
            </p:cNvPr>
            <p:cNvPicPr>
              <a:picLocks noChangeAspect="1"/>
            </p:cNvPicPr>
            <p:nvPr/>
          </p:nvPicPr>
          <p:blipFill>
            <a:blip r:embed="rId3"/>
            <a:stretch>
              <a:fillRect/>
            </a:stretch>
          </p:blipFill>
          <p:spPr>
            <a:xfrm>
              <a:off x="2459978" y="1710848"/>
              <a:ext cx="3325021" cy="4355674"/>
            </a:xfrm>
            <a:prstGeom prst="rect">
              <a:avLst/>
            </a:prstGeom>
            <a:ln>
              <a:solidFill>
                <a:srgbClr val="4F868E"/>
              </a:solidFill>
            </a:ln>
          </p:spPr>
        </p:pic>
        <p:pic>
          <p:nvPicPr>
            <p:cNvPr id="9" name="Picture 8">
              <a:extLst>
                <a:ext uri="{FF2B5EF4-FFF2-40B4-BE49-F238E27FC236}">
                  <a16:creationId xmlns:a16="http://schemas.microsoft.com/office/drawing/2014/main" id="{6A29F28C-D36B-430A-B43A-F6CE9C8D9EB0}"/>
                </a:ext>
              </a:extLst>
            </p:cNvPr>
            <p:cNvPicPr>
              <a:picLocks noChangeAspect="1"/>
            </p:cNvPicPr>
            <p:nvPr/>
          </p:nvPicPr>
          <p:blipFill>
            <a:blip r:embed="rId4"/>
            <a:stretch>
              <a:fillRect/>
            </a:stretch>
          </p:blipFill>
          <p:spPr>
            <a:xfrm>
              <a:off x="619358" y="2183238"/>
              <a:ext cx="3340559" cy="4355674"/>
            </a:xfrm>
            <a:prstGeom prst="rect">
              <a:avLst/>
            </a:prstGeom>
            <a:ln>
              <a:solidFill>
                <a:srgbClr val="4F868E"/>
              </a:solidFill>
            </a:ln>
          </p:spPr>
        </p:pic>
      </p:grpSp>
      <p:sp>
        <p:nvSpPr>
          <p:cNvPr id="11" name="Rectangle 10">
            <a:extLst>
              <a:ext uri="{FF2B5EF4-FFF2-40B4-BE49-F238E27FC236}">
                <a16:creationId xmlns:a16="http://schemas.microsoft.com/office/drawing/2014/main" id="{B90BE577-FFEE-497E-BA29-5D7B9ACF0436}"/>
              </a:ext>
            </a:extLst>
          </p:cNvPr>
          <p:cNvSpPr/>
          <p:nvPr/>
        </p:nvSpPr>
        <p:spPr>
          <a:xfrm>
            <a:off x="635231" y="1306374"/>
            <a:ext cx="1057519"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575756"/>
                </a:solidFill>
              </a:rPr>
              <a:t>From:</a:t>
            </a:r>
          </a:p>
        </p:txBody>
      </p:sp>
      <p:grpSp>
        <p:nvGrpSpPr>
          <p:cNvPr id="6" name="Group 5">
            <a:extLst>
              <a:ext uri="{FF2B5EF4-FFF2-40B4-BE49-F238E27FC236}">
                <a16:creationId xmlns:a16="http://schemas.microsoft.com/office/drawing/2014/main" id="{35A62BBD-DDEC-40F8-BD2F-05CF31717FC3}"/>
              </a:ext>
            </a:extLst>
          </p:cNvPr>
          <p:cNvGrpSpPr/>
          <p:nvPr/>
        </p:nvGrpSpPr>
        <p:grpSpPr>
          <a:xfrm>
            <a:off x="6509821" y="1306374"/>
            <a:ext cx="4637762" cy="4810567"/>
            <a:chOff x="6925934" y="1268544"/>
            <a:chExt cx="4637762" cy="4810567"/>
          </a:xfrm>
        </p:grpSpPr>
        <p:sp>
          <p:nvSpPr>
            <p:cNvPr id="12" name="Rectangle 11">
              <a:extLst>
                <a:ext uri="{FF2B5EF4-FFF2-40B4-BE49-F238E27FC236}">
                  <a16:creationId xmlns:a16="http://schemas.microsoft.com/office/drawing/2014/main" id="{80E3744E-6241-467A-AADD-5A15E31DC273}"/>
                </a:ext>
              </a:extLst>
            </p:cNvPr>
            <p:cNvSpPr/>
            <p:nvPr/>
          </p:nvSpPr>
          <p:spPr>
            <a:xfrm>
              <a:off x="6925934" y="1268544"/>
              <a:ext cx="1057519"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575756"/>
                  </a:solidFill>
                </a:rPr>
                <a:t>To:</a:t>
              </a:r>
            </a:p>
          </p:txBody>
        </p:sp>
        <p:grpSp>
          <p:nvGrpSpPr>
            <p:cNvPr id="3" name="Group 2">
              <a:extLst>
                <a:ext uri="{FF2B5EF4-FFF2-40B4-BE49-F238E27FC236}">
                  <a16:creationId xmlns:a16="http://schemas.microsoft.com/office/drawing/2014/main" id="{4E294B91-1C05-4E04-BF40-E86221CCBE0B}"/>
                </a:ext>
              </a:extLst>
            </p:cNvPr>
            <p:cNvGrpSpPr/>
            <p:nvPr/>
          </p:nvGrpSpPr>
          <p:grpSpPr>
            <a:xfrm>
              <a:off x="7052603" y="1447767"/>
              <a:ext cx="4511093" cy="4631344"/>
              <a:chOff x="6842707" y="1688034"/>
              <a:chExt cx="4633428" cy="4850878"/>
            </a:xfrm>
          </p:grpSpPr>
          <p:pic>
            <p:nvPicPr>
              <p:cNvPr id="15" name="Picture 14">
                <a:extLst>
                  <a:ext uri="{FF2B5EF4-FFF2-40B4-BE49-F238E27FC236}">
                    <a16:creationId xmlns:a16="http://schemas.microsoft.com/office/drawing/2014/main" id="{4EBBB957-DF37-4FD9-AF98-D46A48D363F8}"/>
                  </a:ext>
                </a:extLst>
              </p:cNvPr>
              <p:cNvPicPr>
                <a:picLocks noChangeAspect="1"/>
              </p:cNvPicPr>
              <p:nvPr/>
            </p:nvPicPr>
            <p:blipFill>
              <a:blip r:embed="rId5"/>
              <a:stretch>
                <a:fillRect/>
              </a:stretch>
            </p:blipFill>
            <p:spPr>
              <a:xfrm>
                <a:off x="8410702" y="1688034"/>
                <a:ext cx="3065433" cy="4357434"/>
              </a:xfrm>
              <a:prstGeom prst="rect">
                <a:avLst/>
              </a:prstGeom>
              <a:ln>
                <a:solidFill>
                  <a:srgbClr val="4F868E"/>
                </a:solidFill>
              </a:ln>
            </p:spPr>
          </p:pic>
          <p:pic>
            <p:nvPicPr>
              <p:cNvPr id="14" name="Picture 13">
                <a:extLst>
                  <a:ext uri="{FF2B5EF4-FFF2-40B4-BE49-F238E27FC236}">
                    <a16:creationId xmlns:a16="http://schemas.microsoft.com/office/drawing/2014/main" id="{23FE2C9E-0928-407A-80D4-6A9F41DC5914}"/>
                  </a:ext>
                </a:extLst>
              </p:cNvPr>
              <p:cNvPicPr>
                <a:picLocks noChangeAspect="1"/>
              </p:cNvPicPr>
              <p:nvPr/>
            </p:nvPicPr>
            <p:blipFill>
              <a:blip r:embed="rId6"/>
              <a:stretch>
                <a:fillRect/>
              </a:stretch>
            </p:blipFill>
            <p:spPr>
              <a:xfrm>
                <a:off x="7633176" y="1962213"/>
                <a:ext cx="3053635" cy="4357434"/>
              </a:xfrm>
              <a:prstGeom prst="rect">
                <a:avLst/>
              </a:prstGeom>
              <a:ln>
                <a:solidFill>
                  <a:srgbClr val="4F868E"/>
                </a:solidFill>
              </a:ln>
            </p:spPr>
          </p:pic>
          <p:pic>
            <p:nvPicPr>
              <p:cNvPr id="13" name="Picture 12">
                <a:extLst>
                  <a:ext uri="{FF2B5EF4-FFF2-40B4-BE49-F238E27FC236}">
                    <a16:creationId xmlns:a16="http://schemas.microsoft.com/office/drawing/2014/main" id="{09BFDEAC-7FEF-4AFB-B236-6DAA1A5F766C}"/>
                  </a:ext>
                </a:extLst>
              </p:cNvPr>
              <p:cNvPicPr>
                <a:picLocks noChangeAspect="1"/>
              </p:cNvPicPr>
              <p:nvPr/>
            </p:nvPicPr>
            <p:blipFill>
              <a:blip r:embed="rId7"/>
              <a:stretch>
                <a:fillRect/>
              </a:stretch>
            </p:blipFill>
            <p:spPr>
              <a:xfrm>
                <a:off x="6842707" y="2183238"/>
                <a:ext cx="3069105" cy="4355674"/>
              </a:xfrm>
              <a:prstGeom prst="rect">
                <a:avLst/>
              </a:prstGeom>
              <a:ln>
                <a:solidFill>
                  <a:srgbClr val="4F868E"/>
                </a:solidFill>
              </a:ln>
            </p:spPr>
          </p:pic>
        </p:grpSp>
      </p:grpSp>
      <p:sp>
        <p:nvSpPr>
          <p:cNvPr id="16" name="Title 1">
            <a:extLst>
              <a:ext uri="{FF2B5EF4-FFF2-40B4-BE49-F238E27FC236}">
                <a16:creationId xmlns:a16="http://schemas.microsoft.com/office/drawing/2014/main" id="{313AB580-421D-46FA-82DA-01065A1D07D0}"/>
              </a:ext>
            </a:extLst>
          </p:cNvPr>
          <p:cNvSpPr>
            <a:spLocks noGrp="1"/>
          </p:cNvSpPr>
          <p:nvPr>
            <p:ph type="title"/>
          </p:nvPr>
        </p:nvSpPr>
        <p:spPr>
          <a:xfrm>
            <a:off x="374073" y="293406"/>
            <a:ext cx="10979727" cy="1325563"/>
          </a:xfrm>
        </p:spPr>
        <p:txBody>
          <a:bodyPr>
            <a:normAutofit/>
          </a:bodyPr>
          <a:lstStyle/>
          <a:p>
            <a:r>
              <a:rPr lang="en-US" sz="3600" dirty="0">
                <a:solidFill>
                  <a:srgbClr val="7FA8AD"/>
                </a:solidFill>
                <a:latin typeface="+mn-lt"/>
              </a:rPr>
              <a:t>Introducing the new Summary of Results</a:t>
            </a:r>
            <a:endParaRPr lang="en-US" dirty="0">
              <a:latin typeface="+mn-lt"/>
            </a:endParaRPr>
          </a:p>
        </p:txBody>
      </p:sp>
      <p:pic>
        <p:nvPicPr>
          <p:cNvPr id="17" name="Picture 16">
            <a:extLst>
              <a:ext uri="{FF2B5EF4-FFF2-40B4-BE49-F238E27FC236}">
                <a16:creationId xmlns:a16="http://schemas.microsoft.com/office/drawing/2014/main" id="{2ADB9276-9470-48D5-99CB-FE5B0F1953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89866" y="281131"/>
            <a:ext cx="1559680" cy="949325"/>
          </a:xfrm>
          <a:prstGeom prst="rect">
            <a:avLst/>
          </a:prstGeom>
        </p:spPr>
      </p:pic>
    </p:spTree>
    <p:extLst>
      <p:ext uri="{BB962C8B-B14F-4D97-AF65-F5344CB8AC3E}">
        <p14:creationId xmlns:p14="http://schemas.microsoft.com/office/powerpoint/2010/main" val="3196140829"/>
      </p:ext>
    </p:extLst>
  </p:cSld>
  <p:clrMapOvr>
    <a:masterClrMapping/>
  </p:clrMapOvr>
  <mc:AlternateContent xmlns:mc="http://schemas.openxmlformats.org/markup-compatibility/2006" xmlns:p14="http://schemas.microsoft.com/office/powerpoint/2010/main">
    <mc:Choice Requires="p14">
      <p:transition spd="slow" p14:dur="2000" advTm="14030"/>
    </mc:Choice>
    <mc:Fallback xmlns="">
      <p:transition spd="slow" advTm="1403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87E7F-2BD5-4697-9916-D97178798111}"/>
              </a:ext>
            </a:extLst>
          </p:cNvPr>
          <p:cNvSpPr/>
          <p:nvPr/>
        </p:nvSpPr>
        <p:spPr>
          <a:xfrm>
            <a:off x="0" y="6317355"/>
            <a:ext cx="12192000" cy="365125"/>
          </a:xfrm>
          <a:prstGeom prst="rect">
            <a:avLst/>
          </a:prstGeom>
          <a:solidFill>
            <a:srgbClr val="7FA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www.agendia.com</a:t>
            </a:r>
          </a:p>
        </p:txBody>
      </p:sp>
      <p:sp>
        <p:nvSpPr>
          <p:cNvPr id="4" name="Slide Number Placeholder 3">
            <a:extLst>
              <a:ext uri="{FF2B5EF4-FFF2-40B4-BE49-F238E27FC236}">
                <a16:creationId xmlns:a16="http://schemas.microsoft.com/office/drawing/2014/main" id="{F6F81301-CB36-4E63-8369-DFC451C6EAC0}"/>
              </a:ext>
            </a:extLst>
          </p:cNvPr>
          <p:cNvSpPr>
            <a:spLocks noGrp="1"/>
          </p:cNvSpPr>
          <p:nvPr>
            <p:ph type="sldNum" sz="quarter" idx="12"/>
          </p:nvPr>
        </p:nvSpPr>
        <p:spPr/>
        <p:txBody>
          <a:bodyPr/>
          <a:lstStyle/>
          <a:p>
            <a:fld id="{7A0D5EDE-DD7A-4AD8-8B64-BAEA4848BEAD}" type="slidenum">
              <a:rPr lang="en-US" smtClean="0">
                <a:solidFill>
                  <a:schemeClr val="bg1"/>
                </a:solidFill>
              </a:rPr>
              <a:t>4</a:t>
            </a:fld>
            <a:endParaRPr lang="en-US" dirty="0">
              <a:solidFill>
                <a:schemeClr val="bg1"/>
              </a:solidFill>
            </a:endParaRPr>
          </a:p>
        </p:txBody>
      </p:sp>
      <p:pic>
        <p:nvPicPr>
          <p:cNvPr id="13" name="Picture 12">
            <a:extLst>
              <a:ext uri="{FF2B5EF4-FFF2-40B4-BE49-F238E27FC236}">
                <a16:creationId xmlns:a16="http://schemas.microsoft.com/office/drawing/2014/main" id="{309B2674-EE07-40AC-A321-4EA9C8A72004}"/>
              </a:ext>
            </a:extLst>
          </p:cNvPr>
          <p:cNvPicPr>
            <a:picLocks noChangeAspect="1"/>
          </p:cNvPicPr>
          <p:nvPr/>
        </p:nvPicPr>
        <p:blipFill>
          <a:blip r:embed="rId3"/>
          <a:stretch>
            <a:fillRect/>
          </a:stretch>
        </p:blipFill>
        <p:spPr>
          <a:xfrm>
            <a:off x="10478530" y="243533"/>
            <a:ext cx="1295063" cy="795214"/>
          </a:xfrm>
          <a:prstGeom prst="rect">
            <a:avLst/>
          </a:prstGeom>
        </p:spPr>
      </p:pic>
      <p:sp>
        <p:nvSpPr>
          <p:cNvPr id="9" name="Title 1">
            <a:extLst>
              <a:ext uri="{FF2B5EF4-FFF2-40B4-BE49-F238E27FC236}">
                <a16:creationId xmlns:a16="http://schemas.microsoft.com/office/drawing/2014/main" id="{5DA92E4F-FBEF-47E7-A78A-9D8594D6D2D6}"/>
              </a:ext>
            </a:extLst>
          </p:cNvPr>
          <p:cNvSpPr>
            <a:spLocks noGrp="1"/>
          </p:cNvSpPr>
          <p:nvPr>
            <p:ph type="title"/>
          </p:nvPr>
        </p:nvSpPr>
        <p:spPr>
          <a:xfrm>
            <a:off x="374073" y="293406"/>
            <a:ext cx="10979727" cy="1325563"/>
          </a:xfrm>
        </p:spPr>
        <p:txBody>
          <a:bodyPr>
            <a:normAutofit/>
          </a:bodyPr>
          <a:lstStyle/>
          <a:p>
            <a:r>
              <a:rPr lang="en-US" sz="3600" dirty="0">
                <a:solidFill>
                  <a:srgbClr val="7FA8AD"/>
                </a:solidFill>
                <a:latin typeface="+mn-lt"/>
              </a:rPr>
              <a:t>What has changed?</a:t>
            </a:r>
            <a:endParaRPr lang="en-US" dirty="0">
              <a:latin typeface="+mn-lt"/>
            </a:endParaRPr>
          </a:p>
        </p:txBody>
      </p:sp>
      <p:pic>
        <p:nvPicPr>
          <p:cNvPr id="10" name="Picture 9">
            <a:extLst>
              <a:ext uri="{FF2B5EF4-FFF2-40B4-BE49-F238E27FC236}">
                <a16:creationId xmlns:a16="http://schemas.microsoft.com/office/drawing/2014/main" id="{4C4A0944-723C-4270-A8D8-09B763764A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9866" y="281131"/>
            <a:ext cx="1559680" cy="949325"/>
          </a:xfrm>
          <a:prstGeom prst="rect">
            <a:avLst/>
          </a:prstGeom>
        </p:spPr>
      </p:pic>
      <p:sp>
        <p:nvSpPr>
          <p:cNvPr id="11" name="Content Placeholder 2">
            <a:extLst>
              <a:ext uri="{FF2B5EF4-FFF2-40B4-BE49-F238E27FC236}">
                <a16:creationId xmlns:a16="http://schemas.microsoft.com/office/drawing/2014/main" id="{9AA23870-9D1E-4C2D-B9B0-53956E9BF9E4}"/>
              </a:ext>
            </a:extLst>
          </p:cNvPr>
          <p:cNvSpPr>
            <a:spLocks noGrp="1"/>
          </p:cNvSpPr>
          <p:nvPr>
            <p:ph idx="1"/>
          </p:nvPr>
        </p:nvSpPr>
        <p:spPr>
          <a:xfrm>
            <a:off x="389313" y="1449335"/>
            <a:ext cx="9295462" cy="4744075"/>
          </a:xfrm>
          <a:ln w="19050">
            <a:solidFill>
              <a:srgbClr val="575756"/>
            </a:solidFill>
          </a:ln>
        </p:spPr>
        <p:txBody>
          <a:bodyPr>
            <a:normAutofit fontScale="77500" lnSpcReduction="20000"/>
          </a:bodyPr>
          <a:lstStyle/>
          <a:p>
            <a:pPr defTabSz="342900">
              <a:lnSpc>
                <a:spcPct val="100000"/>
              </a:lnSpc>
              <a:spcBef>
                <a:spcPts val="1200"/>
              </a:spcBef>
              <a:buClr>
                <a:srgbClr val="D95536"/>
              </a:buClr>
            </a:pPr>
            <a:r>
              <a:rPr lang="en-US" sz="2400" b="1" dirty="0">
                <a:solidFill>
                  <a:srgbClr val="575756"/>
                </a:solidFill>
              </a:rPr>
              <a:t>Includes:</a:t>
            </a:r>
          </a:p>
          <a:p>
            <a:pPr lvl="1" defTabSz="342900">
              <a:lnSpc>
                <a:spcPct val="100000"/>
              </a:lnSpc>
              <a:spcBef>
                <a:spcPts val="1200"/>
              </a:spcBef>
              <a:buClr>
                <a:srgbClr val="D95536"/>
              </a:buClr>
              <a:buFont typeface="Courier New" panose="02070309020205020404" pitchFamily="49" charset="0"/>
              <a:buChar char="o"/>
            </a:pPr>
            <a:r>
              <a:rPr lang="en-US" sz="2000" b="1" dirty="0">
                <a:solidFill>
                  <a:srgbClr val="575756"/>
                </a:solidFill>
              </a:rPr>
              <a:t>Treated data </a:t>
            </a:r>
            <a:r>
              <a:rPr lang="en-US" sz="2000" dirty="0">
                <a:solidFill>
                  <a:srgbClr val="575756"/>
                </a:solidFill>
              </a:rPr>
              <a:t>(MINDACT, Cardoso et al., 2016) </a:t>
            </a:r>
          </a:p>
          <a:p>
            <a:pPr lvl="1" defTabSz="342900">
              <a:lnSpc>
                <a:spcPct val="100000"/>
              </a:lnSpc>
              <a:spcBef>
                <a:spcPts val="1200"/>
              </a:spcBef>
              <a:buClr>
                <a:srgbClr val="D95536"/>
              </a:buClr>
              <a:buFont typeface="Courier New" panose="02070309020205020404" pitchFamily="49" charset="0"/>
              <a:buChar char="o"/>
            </a:pPr>
            <a:r>
              <a:rPr lang="en-US" sz="2000" b="1" dirty="0">
                <a:solidFill>
                  <a:srgbClr val="575756"/>
                </a:solidFill>
              </a:rPr>
              <a:t>Untreated data </a:t>
            </a:r>
            <a:r>
              <a:rPr lang="en-US" sz="2000" dirty="0">
                <a:solidFill>
                  <a:srgbClr val="575756"/>
                </a:solidFill>
              </a:rPr>
              <a:t>(</a:t>
            </a:r>
            <a:r>
              <a:rPr lang="en-US" sz="2000" dirty="0" err="1">
                <a:solidFill>
                  <a:srgbClr val="575756"/>
                </a:solidFill>
              </a:rPr>
              <a:t>Buyse</a:t>
            </a:r>
            <a:r>
              <a:rPr lang="en-US" sz="2000" dirty="0">
                <a:solidFill>
                  <a:srgbClr val="575756"/>
                </a:solidFill>
              </a:rPr>
              <a:t> et al., 2006)</a:t>
            </a:r>
          </a:p>
          <a:p>
            <a:pPr lvl="1" defTabSz="342900">
              <a:lnSpc>
                <a:spcPct val="100000"/>
              </a:lnSpc>
              <a:spcBef>
                <a:spcPts val="1200"/>
              </a:spcBef>
              <a:buClr>
                <a:srgbClr val="D95536"/>
              </a:buClr>
              <a:buFont typeface="Courier New" panose="02070309020205020404" pitchFamily="49" charset="0"/>
              <a:buChar char="o"/>
            </a:pPr>
            <a:r>
              <a:rPr lang="en-US" sz="2000" b="1" dirty="0">
                <a:solidFill>
                  <a:srgbClr val="575756"/>
                </a:solidFill>
              </a:rPr>
              <a:t>Late Recurrence (20yr) Low Risk (LRLR) result </a:t>
            </a:r>
            <a:r>
              <a:rPr lang="en-US" sz="2000" dirty="0">
                <a:solidFill>
                  <a:srgbClr val="575756"/>
                </a:solidFill>
              </a:rPr>
              <a:t>for applicable patients (STO-3, </a:t>
            </a:r>
            <a:r>
              <a:rPr lang="en-US" sz="2000" dirty="0" err="1">
                <a:solidFill>
                  <a:srgbClr val="575756"/>
                </a:solidFill>
              </a:rPr>
              <a:t>Esserman</a:t>
            </a:r>
            <a:r>
              <a:rPr lang="en-US" sz="2000" dirty="0">
                <a:solidFill>
                  <a:srgbClr val="575756"/>
                </a:solidFill>
              </a:rPr>
              <a:t> et al., 2017)</a:t>
            </a:r>
          </a:p>
          <a:p>
            <a:pPr lvl="1" defTabSz="342900">
              <a:lnSpc>
                <a:spcPct val="100000"/>
              </a:lnSpc>
              <a:spcBef>
                <a:spcPts val="1200"/>
              </a:spcBef>
              <a:buClr>
                <a:srgbClr val="D95536"/>
              </a:buClr>
              <a:buFont typeface="Courier New" panose="02070309020205020404" pitchFamily="49" charset="0"/>
              <a:buChar char="o"/>
            </a:pPr>
            <a:r>
              <a:rPr lang="en-US" sz="2000" b="1" dirty="0">
                <a:solidFill>
                  <a:srgbClr val="575756"/>
                </a:solidFill>
              </a:rPr>
              <a:t>Clinical risk algorithm </a:t>
            </a:r>
            <a:r>
              <a:rPr lang="en-US" sz="2000" dirty="0">
                <a:solidFill>
                  <a:srgbClr val="575756"/>
                </a:solidFill>
              </a:rPr>
              <a:t>(modified </a:t>
            </a:r>
            <a:r>
              <a:rPr lang="en-US" sz="2000" dirty="0" err="1">
                <a:solidFill>
                  <a:srgbClr val="575756"/>
                </a:solidFill>
              </a:rPr>
              <a:t>Adjuvant!Online</a:t>
            </a:r>
            <a:r>
              <a:rPr lang="en-US" sz="2000" dirty="0">
                <a:solidFill>
                  <a:srgbClr val="575756"/>
                </a:solidFill>
              </a:rPr>
              <a:t>) </a:t>
            </a:r>
          </a:p>
          <a:p>
            <a:pPr defTabSz="342900">
              <a:lnSpc>
                <a:spcPct val="100000"/>
              </a:lnSpc>
              <a:spcBef>
                <a:spcPts val="1200"/>
              </a:spcBef>
              <a:buClr>
                <a:srgbClr val="D95536"/>
              </a:buClr>
            </a:pPr>
            <a:r>
              <a:rPr lang="en-US" sz="2400" b="1" dirty="0">
                <a:solidFill>
                  <a:srgbClr val="575756"/>
                </a:solidFill>
              </a:rPr>
              <a:t>Demonstrates 5 and 10-year risk of recurrence </a:t>
            </a:r>
            <a:r>
              <a:rPr lang="en-US" sz="2400" dirty="0">
                <a:solidFill>
                  <a:srgbClr val="575756"/>
                </a:solidFill>
              </a:rPr>
              <a:t>more simply and succinctly</a:t>
            </a:r>
          </a:p>
          <a:p>
            <a:pPr defTabSz="342900">
              <a:lnSpc>
                <a:spcPct val="100000"/>
              </a:lnSpc>
              <a:spcBef>
                <a:spcPts val="1200"/>
              </a:spcBef>
              <a:buClr>
                <a:srgbClr val="D95536"/>
              </a:buClr>
            </a:pPr>
            <a:r>
              <a:rPr lang="en-US" sz="2400" b="1" dirty="0">
                <a:solidFill>
                  <a:srgbClr val="575756"/>
                </a:solidFill>
              </a:rPr>
              <a:t>Content and format updated </a:t>
            </a:r>
            <a:r>
              <a:rPr lang="en-US" sz="2400" dirty="0">
                <a:solidFill>
                  <a:srgbClr val="575756"/>
                </a:solidFill>
              </a:rPr>
              <a:t>and localized to be more user-friendly for both physicians and patients in the EU</a:t>
            </a:r>
          </a:p>
          <a:p>
            <a:pPr defTabSz="342900">
              <a:lnSpc>
                <a:spcPct val="100000"/>
              </a:lnSpc>
              <a:spcBef>
                <a:spcPts val="1200"/>
              </a:spcBef>
              <a:buClr>
                <a:srgbClr val="D95536"/>
              </a:buClr>
            </a:pPr>
            <a:r>
              <a:rPr lang="en-US" sz="2400" b="1" dirty="0">
                <a:solidFill>
                  <a:srgbClr val="575756"/>
                </a:solidFill>
              </a:rPr>
              <a:t>Refined based on feedback </a:t>
            </a:r>
            <a:r>
              <a:rPr lang="en-US" sz="2400" dirty="0">
                <a:solidFill>
                  <a:srgbClr val="575756"/>
                </a:solidFill>
              </a:rPr>
              <a:t>from customers and leading KOLs including</a:t>
            </a:r>
          </a:p>
          <a:p>
            <a:pPr lvl="1" defTabSz="342900">
              <a:lnSpc>
                <a:spcPct val="100000"/>
              </a:lnSpc>
              <a:spcBef>
                <a:spcPts val="1200"/>
              </a:spcBef>
              <a:buClr>
                <a:srgbClr val="D95536"/>
              </a:buClr>
              <a:buFont typeface="Courier New" panose="02070309020205020404" pitchFamily="49" charset="0"/>
              <a:buChar char="o"/>
            </a:pPr>
            <a:r>
              <a:rPr lang="en-US" sz="2100" dirty="0">
                <a:solidFill>
                  <a:srgbClr val="575756"/>
                </a:solidFill>
              </a:rPr>
              <a:t>Prof. Fatima Cardoso</a:t>
            </a:r>
          </a:p>
          <a:p>
            <a:pPr lvl="1" defTabSz="342900">
              <a:lnSpc>
                <a:spcPct val="100000"/>
              </a:lnSpc>
              <a:spcBef>
                <a:spcPts val="1200"/>
              </a:spcBef>
              <a:buClr>
                <a:srgbClr val="D95536"/>
              </a:buClr>
              <a:buFont typeface="Courier New" panose="02070309020205020404" pitchFamily="49" charset="0"/>
              <a:buChar char="o"/>
            </a:pPr>
            <a:r>
              <a:rPr lang="en-US" sz="2100" dirty="0">
                <a:solidFill>
                  <a:srgbClr val="575756"/>
                </a:solidFill>
              </a:rPr>
              <a:t>Prof. Martine Piccart</a:t>
            </a:r>
          </a:p>
          <a:p>
            <a:pPr defTabSz="342900">
              <a:lnSpc>
                <a:spcPct val="100000"/>
              </a:lnSpc>
              <a:spcBef>
                <a:spcPts val="1200"/>
              </a:spcBef>
              <a:buClr>
                <a:srgbClr val="D95536"/>
              </a:buClr>
            </a:pPr>
            <a:r>
              <a:rPr lang="en-US" sz="2500" b="1" dirty="0">
                <a:solidFill>
                  <a:srgbClr val="D95536"/>
                </a:solidFill>
              </a:rPr>
              <a:t>NOTE: </a:t>
            </a:r>
            <a:r>
              <a:rPr lang="en-US" sz="2500" dirty="0">
                <a:solidFill>
                  <a:srgbClr val="575756"/>
                </a:solidFill>
              </a:rPr>
              <a:t>The official MammaPrint and BluePrint Results Report will retain the same data and appearance. An update is in progress.</a:t>
            </a:r>
          </a:p>
        </p:txBody>
      </p:sp>
    </p:spTree>
    <p:extLst>
      <p:ext uri="{BB962C8B-B14F-4D97-AF65-F5344CB8AC3E}">
        <p14:creationId xmlns:p14="http://schemas.microsoft.com/office/powerpoint/2010/main" val="2968950442"/>
      </p:ext>
    </p:extLst>
  </p:cSld>
  <p:clrMapOvr>
    <a:masterClrMapping/>
  </p:clrMapOvr>
  <mc:AlternateContent xmlns:mc="http://schemas.openxmlformats.org/markup-compatibility/2006" xmlns:p14="http://schemas.microsoft.com/office/powerpoint/2010/main">
    <mc:Choice Requires="p14">
      <p:transition spd="slow" p14:dur="2000" advTm="81120"/>
    </mc:Choice>
    <mc:Fallback xmlns="">
      <p:transition spd="slow" advTm="8112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5BC01C-497E-4DB6-BACF-9D6BC983646D}"/>
              </a:ext>
            </a:extLst>
          </p:cNvPr>
          <p:cNvSpPr>
            <a:spLocks noGrp="1"/>
          </p:cNvSpPr>
          <p:nvPr>
            <p:ph type="sldNum" sz="quarter" idx="12"/>
          </p:nvPr>
        </p:nvSpPr>
        <p:spPr/>
        <p:txBody>
          <a:bodyPr/>
          <a:lstStyle/>
          <a:p>
            <a:fld id="{7A0D5EDE-DD7A-4AD8-8B64-BAEA4848BEAD}" type="slidenum">
              <a:rPr lang="en-US" smtClean="0"/>
              <a:t>5</a:t>
            </a:fld>
            <a:endParaRPr lang="en-US"/>
          </a:p>
        </p:txBody>
      </p:sp>
      <p:pic>
        <p:nvPicPr>
          <p:cNvPr id="5" name="Picture 4">
            <a:extLst>
              <a:ext uri="{FF2B5EF4-FFF2-40B4-BE49-F238E27FC236}">
                <a16:creationId xmlns:a16="http://schemas.microsoft.com/office/drawing/2014/main" id="{A4B11BE7-319F-455F-9940-6439BDFB1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100" b="7788"/>
          <a:stretch/>
        </p:blipFill>
        <p:spPr>
          <a:xfrm>
            <a:off x="0" y="0"/>
            <a:ext cx="12192000" cy="6858000"/>
          </a:xfrm>
          <a:prstGeom prst="rect">
            <a:avLst/>
          </a:prstGeom>
        </p:spPr>
      </p:pic>
      <p:sp>
        <p:nvSpPr>
          <p:cNvPr id="6" name="Rectangle 5">
            <a:extLst>
              <a:ext uri="{FF2B5EF4-FFF2-40B4-BE49-F238E27FC236}">
                <a16:creationId xmlns:a16="http://schemas.microsoft.com/office/drawing/2014/main" id="{5F8D1B37-A2C5-497E-BEC5-80D9CC02033D}"/>
              </a:ext>
            </a:extLst>
          </p:cNvPr>
          <p:cNvSpPr/>
          <p:nvPr/>
        </p:nvSpPr>
        <p:spPr>
          <a:xfrm>
            <a:off x="0" y="389467"/>
            <a:ext cx="4504267" cy="1253066"/>
          </a:xfrm>
          <a:prstGeom prst="rect">
            <a:avLst/>
          </a:prstGeom>
          <a:solidFill>
            <a:srgbClr val="7FA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en-US" sz="3600" dirty="0">
                <a:solidFill>
                  <a:schemeClr val="bg1"/>
                </a:solidFill>
              </a:rPr>
              <a:t>Summary of Results: </a:t>
            </a:r>
            <a:r>
              <a:rPr lang="en-US" sz="3200" i="1" dirty="0">
                <a:solidFill>
                  <a:schemeClr val="bg1"/>
                </a:solidFill>
              </a:rPr>
              <a:t>Overview</a:t>
            </a:r>
            <a:endParaRPr lang="en-US" sz="3600" i="1" dirty="0">
              <a:solidFill>
                <a:schemeClr val="bg1"/>
              </a:solidFill>
            </a:endParaRPr>
          </a:p>
        </p:txBody>
      </p:sp>
    </p:spTree>
    <p:extLst>
      <p:ext uri="{BB962C8B-B14F-4D97-AF65-F5344CB8AC3E}">
        <p14:creationId xmlns:p14="http://schemas.microsoft.com/office/powerpoint/2010/main" val="3883019085"/>
      </p:ext>
    </p:extLst>
  </p:cSld>
  <p:clrMapOvr>
    <a:masterClrMapping/>
  </p:clrMapOvr>
  <mc:AlternateContent xmlns:mc="http://schemas.openxmlformats.org/markup-compatibility/2006" xmlns:p14="http://schemas.microsoft.com/office/powerpoint/2010/main">
    <mc:Choice Requires="p14">
      <p:transition spd="slow" p14:dur="2000" advTm="3320"/>
    </mc:Choice>
    <mc:Fallback xmlns="">
      <p:transition spd="slow" advTm="33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F2415B-A109-416F-AC24-1D52326A35FF}"/>
              </a:ext>
            </a:extLst>
          </p:cNvPr>
          <p:cNvSpPr/>
          <p:nvPr/>
        </p:nvSpPr>
        <p:spPr>
          <a:xfrm>
            <a:off x="0" y="6317355"/>
            <a:ext cx="12192000" cy="365125"/>
          </a:xfrm>
          <a:prstGeom prst="rect">
            <a:avLst/>
          </a:prstGeom>
          <a:solidFill>
            <a:srgbClr val="7FA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www.agendia.com</a:t>
            </a:r>
          </a:p>
        </p:txBody>
      </p:sp>
      <p:sp>
        <p:nvSpPr>
          <p:cNvPr id="4" name="Slide Number Placeholder 3">
            <a:extLst>
              <a:ext uri="{FF2B5EF4-FFF2-40B4-BE49-F238E27FC236}">
                <a16:creationId xmlns:a16="http://schemas.microsoft.com/office/drawing/2014/main" id="{ED66A80E-050A-41AF-92B7-274C9203F8BB}"/>
              </a:ext>
            </a:extLst>
          </p:cNvPr>
          <p:cNvSpPr>
            <a:spLocks noGrp="1"/>
          </p:cNvSpPr>
          <p:nvPr>
            <p:ph type="sldNum" sz="quarter" idx="12"/>
          </p:nvPr>
        </p:nvSpPr>
        <p:spPr/>
        <p:txBody>
          <a:bodyPr/>
          <a:lstStyle/>
          <a:p>
            <a:fld id="{7A0D5EDE-DD7A-4AD8-8B64-BAEA4848BEAD}" type="slidenum">
              <a:rPr lang="en-US" smtClean="0">
                <a:solidFill>
                  <a:schemeClr val="bg1"/>
                </a:solidFill>
              </a:rPr>
              <a:t>6</a:t>
            </a:fld>
            <a:endParaRPr lang="en-US" dirty="0">
              <a:solidFill>
                <a:schemeClr val="bg1"/>
              </a:solidFill>
            </a:endParaRPr>
          </a:p>
        </p:txBody>
      </p:sp>
      <p:sp>
        <p:nvSpPr>
          <p:cNvPr id="8" name="Title 1">
            <a:extLst>
              <a:ext uri="{FF2B5EF4-FFF2-40B4-BE49-F238E27FC236}">
                <a16:creationId xmlns:a16="http://schemas.microsoft.com/office/drawing/2014/main" id="{5BE08131-2793-41DB-8F4D-A5C7B61CC1FA}"/>
              </a:ext>
            </a:extLst>
          </p:cNvPr>
          <p:cNvSpPr>
            <a:spLocks noGrp="1"/>
          </p:cNvSpPr>
          <p:nvPr>
            <p:ph type="title"/>
          </p:nvPr>
        </p:nvSpPr>
        <p:spPr>
          <a:xfrm>
            <a:off x="374073" y="293406"/>
            <a:ext cx="10979727" cy="1325563"/>
          </a:xfrm>
        </p:spPr>
        <p:txBody>
          <a:bodyPr>
            <a:normAutofit/>
          </a:bodyPr>
          <a:lstStyle/>
          <a:p>
            <a:r>
              <a:rPr lang="en-US" sz="3600" dirty="0">
                <a:solidFill>
                  <a:srgbClr val="7FA8AD"/>
                </a:solidFill>
                <a:latin typeface="+mn-lt"/>
              </a:rPr>
              <a:t>Summary of Results: Overview</a:t>
            </a:r>
            <a:br>
              <a:rPr lang="en-US" sz="3600" dirty="0">
                <a:solidFill>
                  <a:srgbClr val="7FA8AD"/>
                </a:solidFill>
                <a:latin typeface="+mn-lt"/>
              </a:rPr>
            </a:br>
            <a:r>
              <a:rPr lang="en-US" sz="3200" i="1" dirty="0">
                <a:solidFill>
                  <a:srgbClr val="7FA8AD"/>
                </a:solidFill>
                <a:latin typeface="+mn-lt"/>
              </a:rPr>
              <a:t>Page 1</a:t>
            </a:r>
            <a:endParaRPr lang="en-US" i="1" dirty="0">
              <a:latin typeface="+mn-lt"/>
            </a:endParaRPr>
          </a:p>
        </p:txBody>
      </p:sp>
      <p:pic>
        <p:nvPicPr>
          <p:cNvPr id="9" name="Picture 8">
            <a:extLst>
              <a:ext uri="{FF2B5EF4-FFF2-40B4-BE49-F238E27FC236}">
                <a16:creationId xmlns:a16="http://schemas.microsoft.com/office/drawing/2014/main" id="{CA9B6724-4C0E-4ABC-BCAB-E50D2A2DFF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9866" y="281131"/>
            <a:ext cx="1559680" cy="949325"/>
          </a:xfrm>
          <a:prstGeom prst="rect">
            <a:avLst/>
          </a:prstGeom>
        </p:spPr>
      </p:pic>
      <p:sp>
        <p:nvSpPr>
          <p:cNvPr id="15" name="Content Placeholder 2">
            <a:extLst>
              <a:ext uri="{FF2B5EF4-FFF2-40B4-BE49-F238E27FC236}">
                <a16:creationId xmlns:a16="http://schemas.microsoft.com/office/drawing/2014/main" id="{6260436E-AE6C-4358-B10F-9E406B795234}"/>
              </a:ext>
            </a:extLst>
          </p:cNvPr>
          <p:cNvSpPr>
            <a:spLocks noGrp="1"/>
          </p:cNvSpPr>
          <p:nvPr>
            <p:ph idx="1"/>
          </p:nvPr>
        </p:nvSpPr>
        <p:spPr>
          <a:xfrm>
            <a:off x="522316" y="2242331"/>
            <a:ext cx="6809509" cy="3807466"/>
          </a:xfrm>
          <a:ln w="19050">
            <a:solidFill>
              <a:srgbClr val="575756"/>
            </a:solidFill>
          </a:ln>
        </p:spPr>
        <p:txBody>
          <a:bodyPr>
            <a:normAutofit fontScale="92500" lnSpcReduction="10000"/>
          </a:bodyPr>
          <a:lstStyle/>
          <a:p>
            <a:pPr defTabSz="342900">
              <a:lnSpc>
                <a:spcPct val="100000"/>
              </a:lnSpc>
              <a:spcBef>
                <a:spcPts val="1200"/>
              </a:spcBef>
              <a:buClr>
                <a:srgbClr val="D95536"/>
              </a:buClr>
            </a:pPr>
            <a:r>
              <a:rPr lang="en-US" sz="2000" b="1" dirty="0">
                <a:solidFill>
                  <a:srgbClr val="575756"/>
                </a:solidFill>
              </a:rPr>
              <a:t>Easy-to-read MammaPrint and BluePrint (if applicable) results</a:t>
            </a:r>
          </a:p>
          <a:p>
            <a:pPr lvl="1" defTabSz="342900">
              <a:lnSpc>
                <a:spcPct val="100000"/>
              </a:lnSpc>
              <a:spcBef>
                <a:spcPts val="1200"/>
              </a:spcBef>
              <a:buClr>
                <a:srgbClr val="D95536"/>
              </a:buClr>
              <a:buFont typeface="Courier New" panose="02070309020205020404" pitchFamily="49" charset="0"/>
              <a:buChar char="o"/>
            </a:pPr>
            <a:r>
              <a:rPr lang="en-US" sz="1600" dirty="0">
                <a:solidFill>
                  <a:srgbClr val="575756"/>
                </a:solidFill>
              </a:rPr>
              <a:t>MammaPrint Risk of Recurrence Result</a:t>
            </a:r>
          </a:p>
          <a:p>
            <a:pPr lvl="1" defTabSz="342900">
              <a:lnSpc>
                <a:spcPct val="100000"/>
              </a:lnSpc>
              <a:spcBef>
                <a:spcPts val="1200"/>
              </a:spcBef>
              <a:buClr>
                <a:srgbClr val="D95536"/>
              </a:buClr>
              <a:buFont typeface="Courier New" panose="02070309020205020404" pitchFamily="49" charset="0"/>
              <a:buChar char="o"/>
            </a:pPr>
            <a:r>
              <a:rPr lang="en-US" sz="1600" dirty="0">
                <a:solidFill>
                  <a:srgbClr val="575756"/>
                </a:solidFill>
              </a:rPr>
              <a:t>MammaPrint Index (MPI)</a:t>
            </a:r>
          </a:p>
          <a:p>
            <a:pPr lvl="1" defTabSz="342900">
              <a:lnSpc>
                <a:spcPct val="100000"/>
              </a:lnSpc>
              <a:spcBef>
                <a:spcPts val="1200"/>
              </a:spcBef>
              <a:buClr>
                <a:srgbClr val="D95536"/>
              </a:buClr>
              <a:buFont typeface="Courier New" panose="02070309020205020404" pitchFamily="49" charset="0"/>
              <a:buChar char="o"/>
            </a:pPr>
            <a:r>
              <a:rPr lang="en-US" sz="1600" dirty="0">
                <a:solidFill>
                  <a:srgbClr val="575756"/>
                </a:solidFill>
              </a:rPr>
              <a:t>BluePrint Molecular Subtype Result (when the BluePrint test has been ordered)</a:t>
            </a:r>
          </a:p>
          <a:p>
            <a:pPr defTabSz="342900">
              <a:lnSpc>
                <a:spcPct val="100000"/>
              </a:lnSpc>
              <a:spcBef>
                <a:spcPts val="1200"/>
              </a:spcBef>
              <a:buClr>
                <a:srgbClr val="D95536"/>
              </a:buClr>
            </a:pPr>
            <a:r>
              <a:rPr lang="en-US" sz="2000" dirty="0">
                <a:solidFill>
                  <a:srgbClr val="575756"/>
                </a:solidFill>
              </a:rPr>
              <a:t>Prognostic validation data for MammaPrint on </a:t>
            </a:r>
            <a:r>
              <a:rPr lang="en-US" sz="2000" b="1" dirty="0">
                <a:solidFill>
                  <a:srgbClr val="575756"/>
                </a:solidFill>
              </a:rPr>
              <a:t>untreated patients</a:t>
            </a:r>
          </a:p>
          <a:p>
            <a:pPr lvl="1" defTabSz="342900">
              <a:lnSpc>
                <a:spcPct val="100000"/>
              </a:lnSpc>
              <a:spcBef>
                <a:spcPts val="1200"/>
              </a:spcBef>
              <a:buClr>
                <a:srgbClr val="D95536"/>
              </a:buClr>
              <a:buFont typeface="Courier New" panose="02070309020205020404" pitchFamily="49" charset="0"/>
              <a:buChar char="o"/>
            </a:pPr>
            <a:r>
              <a:rPr lang="en-US" sz="1600" dirty="0">
                <a:solidFill>
                  <a:srgbClr val="575756"/>
                </a:solidFill>
              </a:rPr>
              <a:t>302 patients from the TRANSBIG study</a:t>
            </a:r>
          </a:p>
          <a:p>
            <a:pPr defTabSz="342900">
              <a:lnSpc>
                <a:spcPct val="100000"/>
              </a:lnSpc>
              <a:spcBef>
                <a:spcPts val="1200"/>
              </a:spcBef>
              <a:buClr>
                <a:srgbClr val="D95536"/>
              </a:buClr>
            </a:pPr>
            <a:r>
              <a:rPr lang="en-US" sz="2000" dirty="0">
                <a:solidFill>
                  <a:srgbClr val="575756"/>
                </a:solidFill>
              </a:rPr>
              <a:t>Clinical utility data for MammaPrint on </a:t>
            </a:r>
            <a:r>
              <a:rPr lang="en-US" sz="2000" b="1" dirty="0">
                <a:solidFill>
                  <a:srgbClr val="575756"/>
                </a:solidFill>
              </a:rPr>
              <a:t>treated patients </a:t>
            </a:r>
            <a:r>
              <a:rPr lang="en-US" sz="2000" dirty="0">
                <a:solidFill>
                  <a:srgbClr val="575756"/>
                </a:solidFill>
              </a:rPr>
              <a:t>(treatment impact)</a:t>
            </a:r>
          </a:p>
          <a:p>
            <a:pPr lvl="1" defTabSz="342900">
              <a:lnSpc>
                <a:spcPct val="100000"/>
              </a:lnSpc>
              <a:spcBef>
                <a:spcPts val="1200"/>
              </a:spcBef>
              <a:buClr>
                <a:srgbClr val="D95536"/>
              </a:buClr>
              <a:buFont typeface="Courier New" panose="02070309020205020404" pitchFamily="49" charset="0"/>
              <a:buChar char="o"/>
            </a:pPr>
            <a:r>
              <a:rPr lang="en-US" sz="1600" dirty="0">
                <a:solidFill>
                  <a:srgbClr val="575756"/>
                </a:solidFill>
              </a:rPr>
              <a:t>6,693 patients from the MINDACT trial</a:t>
            </a:r>
          </a:p>
          <a:p>
            <a:pPr marL="0" indent="0" defTabSz="342900">
              <a:lnSpc>
                <a:spcPct val="100000"/>
              </a:lnSpc>
              <a:spcBef>
                <a:spcPts val="1200"/>
              </a:spcBef>
              <a:buClr>
                <a:srgbClr val="D95536"/>
              </a:buClr>
              <a:buNone/>
            </a:pPr>
            <a:endParaRPr lang="en-US" sz="2000" b="1" dirty="0">
              <a:solidFill>
                <a:srgbClr val="575756"/>
              </a:solidFill>
            </a:endParaRPr>
          </a:p>
        </p:txBody>
      </p:sp>
      <p:sp>
        <p:nvSpPr>
          <p:cNvPr id="20" name="TextBox 19">
            <a:extLst>
              <a:ext uri="{FF2B5EF4-FFF2-40B4-BE49-F238E27FC236}">
                <a16:creationId xmlns:a16="http://schemas.microsoft.com/office/drawing/2014/main" id="{3E118915-F943-449E-97BC-C088F45BA8C2}"/>
              </a:ext>
            </a:extLst>
          </p:cNvPr>
          <p:cNvSpPr txBox="1"/>
          <p:nvPr/>
        </p:nvSpPr>
        <p:spPr>
          <a:xfrm>
            <a:off x="399907" y="1434442"/>
            <a:ext cx="9989960" cy="738664"/>
          </a:xfrm>
          <a:prstGeom prst="rect">
            <a:avLst/>
          </a:prstGeom>
          <a:noFill/>
        </p:spPr>
        <p:txBody>
          <a:bodyPr wrap="square" rtlCol="0">
            <a:spAutoFit/>
          </a:bodyPr>
          <a:lstStyle>
            <a:defPPr>
              <a:defRPr lang="en-US"/>
            </a:defPPr>
            <a:lvl1pPr algn="ctr">
              <a:defRPr sz="1100" b="1">
                <a:solidFill>
                  <a:srgbClr val="4E4A4C"/>
                </a:solidFill>
                <a:latin typeface="Century Gothic" panose="020B0502020202020204" pitchFamily="34" charset="0"/>
              </a:defRPr>
            </a:lvl1pPr>
          </a:lstStyle>
          <a:p>
            <a:pPr algn="l"/>
            <a:r>
              <a:rPr lang="en-US" sz="2100" dirty="0">
                <a:solidFill>
                  <a:srgbClr val="D95536"/>
                </a:solidFill>
                <a:latin typeface="+mn-lt"/>
              </a:rPr>
              <a:t>Supporting data from prospective clinical trials and summary of patient-specific </a:t>
            </a:r>
            <a:r>
              <a:rPr lang="en-US" sz="2100" dirty="0" err="1">
                <a:solidFill>
                  <a:srgbClr val="D95536"/>
                </a:solidFill>
                <a:latin typeface="+mn-lt"/>
              </a:rPr>
              <a:t>MammaPrint</a:t>
            </a:r>
            <a:r>
              <a:rPr lang="en-US" sz="2100" dirty="0">
                <a:solidFill>
                  <a:srgbClr val="D95536"/>
                </a:solidFill>
                <a:latin typeface="+mn-lt"/>
              </a:rPr>
              <a:t> and BluePrint results </a:t>
            </a:r>
          </a:p>
        </p:txBody>
      </p:sp>
      <p:grpSp>
        <p:nvGrpSpPr>
          <p:cNvPr id="5" name="Group 4">
            <a:extLst>
              <a:ext uri="{FF2B5EF4-FFF2-40B4-BE49-F238E27FC236}">
                <a16:creationId xmlns:a16="http://schemas.microsoft.com/office/drawing/2014/main" id="{9BD9D4A6-590D-44B3-8EAB-F01E4AACB2EE}"/>
              </a:ext>
            </a:extLst>
          </p:cNvPr>
          <p:cNvGrpSpPr/>
          <p:nvPr/>
        </p:nvGrpSpPr>
        <p:grpSpPr>
          <a:xfrm>
            <a:off x="7685538" y="2212206"/>
            <a:ext cx="4209932" cy="3837591"/>
            <a:chOff x="7524869" y="2256511"/>
            <a:chExt cx="4209932" cy="3837591"/>
          </a:xfrm>
        </p:grpSpPr>
        <p:pic>
          <p:nvPicPr>
            <p:cNvPr id="16" name="Picture 15">
              <a:extLst>
                <a:ext uri="{FF2B5EF4-FFF2-40B4-BE49-F238E27FC236}">
                  <a16:creationId xmlns:a16="http://schemas.microsoft.com/office/drawing/2014/main" id="{94E140CA-5DE9-4B53-9512-87992B808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869" y="2256511"/>
              <a:ext cx="2457331" cy="3491129"/>
            </a:xfrm>
            <a:prstGeom prst="rect">
              <a:avLst/>
            </a:prstGeom>
          </p:spPr>
        </p:pic>
        <p:pic>
          <p:nvPicPr>
            <p:cNvPr id="17" name="Picture 16">
              <a:extLst>
                <a:ext uri="{FF2B5EF4-FFF2-40B4-BE49-F238E27FC236}">
                  <a16:creationId xmlns:a16="http://schemas.microsoft.com/office/drawing/2014/main" id="{EDB07605-7CC0-43C3-89DC-808F4C84B6A8}"/>
                </a:ext>
              </a:extLst>
            </p:cNvPr>
            <p:cNvPicPr>
              <a:picLocks noChangeAspect="1"/>
            </p:cNvPicPr>
            <p:nvPr/>
          </p:nvPicPr>
          <p:blipFill>
            <a:blip r:embed="rId5"/>
            <a:stretch>
              <a:fillRect/>
            </a:stretch>
          </p:blipFill>
          <p:spPr>
            <a:xfrm>
              <a:off x="8401169" y="2487724"/>
              <a:ext cx="2457331" cy="3483169"/>
            </a:xfrm>
            <a:prstGeom prst="rect">
              <a:avLst/>
            </a:prstGeom>
            <a:ln>
              <a:solidFill>
                <a:srgbClr val="7FA8AD"/>
              </a:solidFill>
            </a:ln>
          </p:spPr>
        </p:pic>
        <p:pic>
          <p:nvPicPr>
            <p:cNvPr id="2" name="Picture 1">
              <a:extLst>
                <a:ext uri="{FF2B5EF4-FFF2-40B4-BE49-F238E27FC236}">
                  <a16:creationId xmlns:a16="http://schemas.microsoft.com/office/drawing/2014/main" id="{C0E371D9-AE65-4479-B120-A2C6A6D9ED35}"/>
                </a:ext>
              </a:extLst>
            </p:cNvPr>
            <p:cNvPicPr>
              <a:picLocks noChangeAspect="1"/>
            </p:cNvPicPr>
            <p:nvPr/>
          </p:nvPicPr>
          <p:blipFill>
            <a:blip r:embed="rId6"/>
            <a:stretch>
              <a:fillRect/>
            </a:stretch>
          </p:blipFill>
          <p:spPr>
            <a:xfrm>
              <a:off x="9366014" y="2602973"/>
              <a:ext cx="2368787" cy="3491129"/>
            </a:xfrm>
            <a:prstGeom prst="rect">
              <a:avLst/>
            </a:prstGeom>
            <a:ln>
              <a:solidFill>
                <a:srgbClr val="7FA8AD"/>
              </a:solidFill>
            </a:ln>
          </p:spPr>
        </p:pic>
      </p:grpSp>
    </p:spTree>
    <p:extLst>
      <p:ext uri="{BB962C8B-B14F-4D97-AF65-F5344CB8AC3E}">
        <p14:creationId xmlns:p14="http://schemas.microsoft.com/office/powerpoint/2010/main" val="2199169816"/>
      </p:ext>
    </p:extLst>
  </p:cSld>
  <p:clrMapOvr>
    <a:masterClrMapping/>
  </p:clrMapOvr>
  <mc:AlternateContent xmlns:mc="http://schemas.openxmlformats.org/markup-compatibility/2006" xmlns:p14="http://schemas.microsoft.com/office/powerpoint/2010/main">
    <mc:Choice Requires="p14">
      <p:transition spd="slow" p14:dur="2000" advTm="28370"/>
    </mc:Choice>
    <mc:Fallback xmlns="">
      <p:transition spd="slow" advTm="283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74349-91AC-45DB-8195-3395E29CD71A}"/>
              </a:ext>
            </a:extLst>
          </p:cNvPr>
          <p:cNvPicPr>
            <a:picLocks noChangeAspect="1"/>
          </p:cNvPicPr>
          <p:nvPr/>
        </p:nvPicPr>
        <p:blipFill>
          <a:blip r:embed="rId2"/>
          <a:stretch>
            <a:fillRect/>
          </a:stretch>
        </p:blipFill>
        <p:spPr>
          <a:xfrm>
            <a:off x="8337755" y="1527338"/>
            <a:ext cx="3189004" cy="4522459"/>
          </a:xfrm>
          <a:prstGeom prst="rect">
            <a:avLst/>
          </a:prstGeom>
          <a:ln>
            <a:solidFill>
              <a:srgbClr val="7FA8AD"/>
            </a:solidFill>
          </a:ln>
        </p:spPr>
      </p:pic>
      <p:sp>
        <p:nvSpPr>
          <p:cNvPr id="10" name="Rectangle 9">
            <a:extLst>
              <a:ext uri="{FF2B5EF4-FFF2-40B4-BE49-F238E27FC236}">
                <a16:creationId xmlns:a16="http://schemas.microsoft.com/office/drawing/2014/main" id="{BEF2415B-A109-416F-AC24-1D52326A35FF}"/>
              </a:ext>
            </a:extLst>
          </p:cNvPr>
          <p:cNvSpPr/>
          <p:nvPr/>
        </p:nvSpPr>
        <p:spPr>
          <a:xfrm>
            <a:off x="0" y="6317355"/>
            <a:ext cx="12192000" cy="365125"/>
          </a:xfrm>
          <a:prstGeom prst="rect">
            <a:avLst/>
          </a:prstGeom>
          <a:solidFill>
            <a:srgbClr val="7FA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www.agendia.com</a:t>
            </a:r>
          </a:p>
        </p:txBody>
      </p:sp>
      <p:sp>
        <p:nvSpPr>
          <p:cNvPr id="4" name="Slide Number Placeholder 3">
            <a:extLst>
              <a:ext uri="{FF2B5EF4-FFF2-40B4-BE49-F238E27FC236}">
                <a16:creationId xmlns:a16="http://schemas.microsoft.com/office/drawing/2014/main" id="{ED66A80E-050A-41AF-92B7-274C9203F8BB}"/>
              </a:ext>
            </a:extLst>
          </p:cNvPr>
          <p:cNvSpPr>
            <a:spLocks noGrp="1"/>
          </p:cNvSpPr>
          <p:nvPr>
            <p:ph type="sldNum" sz="quarter" idx="12"/>
          </p:nvPr>
        </p:nvSpPr>
        <p:spPr/>
        <p:txBody>
          <a:bodyPr/>
          <a:lstStyle/>
          <a:p>
            <a:fld id="{7A0D5EDE-DD7A-4AD8-8B64-BAEA4848BEAD}" type="slidenum">
              <a:rPr lang="en-US" smtClean="0">
                <a:solidFill>
                  <a:schemeClr val="bg1"/>
                </a:solidFill>
              </a:rPr>
              <a:t>7</a:t>
            </a:fld>
            <a:endParaRPr lang="en-US" dirty="0">
              <a:solidFill>
                <a:schemeClr val="bg1"/>
              </a:solidFill>
            </a:endParaRPr>
          </a:p>
        </p:txBody>
      </p:sp>
      <p:sp>
        <p:nvSpPr>
          <p:cNvPr id="8" name="Title 1">
            <a:extLst>
              <a:ext uri="{FF2B5EF4-FFF2-40B4-BE49-F238E27FC236}">
                <a16:creationId xmlns:a16="http://schemas.microsoft.com/office/drawing/2014/main" id="{5BE08131-2793-41DB-8F4D-A5C7B61CC1FA}"/>
              </a:ext>
            </a:extLst>
          </p:cNvPr>
          <p:cNvSpPr>
            <a:spLocks noGrp="1"/>
          </p:cNvSpPr>
          <p:nvPr>
            <p:ph type="title"/>
          </p:nvPr>
        </p:nvSpPr>
        <p:spPr>
          <a:xfrm>
            <a:off x="374073" y="293406"/>
            <a:ext cx="10979727" cy="1325563"/>
          </a:xfrm>
        </p:spPr>
        <p:txBody>
          <a:bodyPr>
            <a:normAutofit/>
          </a:bodyPr>
          <a:lstStyle/>
          <a:p>
            <a:r>
              <a:rPr lang="en-US" sz="3600" dirty="0">
                <a:solidFill>
                  <a:srgbClr val="7FA8AD"/>
                </a:solidFill>
                <a:latin typeface="+mn-lt"/>
              </a:rPr>
              <a:t>Summary of Results: Overview</a:t>
            </a:r>
            <a:br>
              <a:rPr lang="en-US" sz="3600" dirty="0">
                <a:solidFill>
                  <a:srgbClr val="7FA8AD"/>
                </a:solidFill>
                <a:latin typeface="+mn-lt"/>
              </a:rPr>
            </a:br>
            <a:r>
              <a:rPr lang="en-US" sz="3200" i="1" dirty="0">
                <a:solidFill>
                  <a:srgbClr val="7FA8AD"/>
                </a:solidFill>
                <a:latin typeface="+mn-lt"/>
              </a:rPr>
              <a:t>Page 2</a:t>
            </a:r>
            <a:endParaRPr lang="en-US" i="1" dirty="0">
              <a:latin typeface="+mn-lt"/>
            </a:endParaRPr>
          </a:p>
        </p:txBody>
      </p:sp>
      <p:pic>
        <p:nvPicPr>
          <p:cNvPr id="9" name="Picture 8">
            <a:extLst>
              <a:ext uri="{FF2B5EF4-FFF2-40B4-BE49-F238E27FC236}">
                <a16:creationId xmlns:a16="http://schemas.microsoft.com/office/drawing/2014/main" id="{CA9B6724-4C0E-4ABC-BCAB-E50D2A2DFF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9866" y="281131"/>
            <a:ext cx="1559680" cy="949325"/>
          </a:xfrm>
          <a:prstGeom prst="rect">
            <a:avLst/>
          </a:prstGeom>
        </p:spPr>
      </p:pic>
      <p:sp>
        <p:nvSpPr>
          <p:cNvPr id="15" name="Content Placeholder 2">
            <a:extLst>
              <a:ext uri="{FF2B5EF4-FFF2-40B4-BE49-F238E27FC236}">
                <a16:creationId xmlns:a16="http://schemas.microsoft.com/office/drawing/2014/main" id="{6260436E-AE6C-4358-B10F-9E406B795234}"/>
              </a:ext>
            </a:extLst>
          </p:cNvPr>
          <p:cNvSpPr>
            <a:spLocks noGrp="1"/>
          </p:cNvSpPr>
          <p:nvPr>
            <p:ph idx="1"/>
          </p:nvPr>
        </p:nvSpPr>
        <p:spPr>
          <a:xfrm>
            <a:off x="522316" y="2572871"/>
            <a:ext cx="6809509" cy="3476926"/>
          </a:xfrm>
          <a:ln w="19050">
            <a:solidFill>
              <a:srgbClr val="575756"/>
            </a:solidFill>
          </a:ln>
        </p:spPr>
        <p:txBody>
          <a:bodyPr>
            <a:normAutofit/>
          </a:bodyPr>
          <a:lstStyle/>
          <a:p>
            <a:pPr defTabSz="342900">
              <a:lnSpc>
                <a:spcPct val="100000"/>
              </a:lnSpc>
              <a:spcBef>
                <a:spcPts val="1200"/>
              </a:spcBef>
              <a:buClr>
                <a:srgbClr val="D95536"/>
              </a:buClr>
            </a:pPr>
            <a:r>
              <a:rPr lang="pt-BR" sz="2000" b="1" dirty="0">
                <a:solidFill>
                  <a:srgbClr val="575756"/>
                </a:solidFill>
              </a:rPr>
              <a:t>Clinical risk algorithm (modified Adjuvant!Online) </a:t>
            </a:r>
          </a:p>
          <a:p>
            <a:pPr lvl="1" defTabSz="342900">
              <a:lnSpc>
                <a:spcPct val="100000"/>
              </a:lnSpc>
              <a:spcBef>
                <a:spcPts val="1200"/>
              </a:spcBef>
              <a:buClr>
                <a:srgbClr val="D95536"/>
              </a:buClr>
              <a:buFont typeface="Courier New" panose="02070309020205020404" pitchFamily="49" charset="0"/>
              <a:buChar char="o"/>
            </a:pPr>
            <a:r>
              <a:rPr lang="pt-BR" sz="1800" dirty="0">
                <a:solidFill>
                  <a:srgbClr val="575756"/>
                </a:solidFill>
              </a:rPr>
              <a:t>Reproduction of algorithm used to assess clinical risk for patients in MINDACT</a:t>
            </a:r>
          </a:p>
          <a:p>
            <a:pPr defTabSz="342900">
              <a:lnSpc>
                <a:spcPct val="100000"/>
              </a:lnSpc>
              <a:spcBef>
                <a:spcPts val="1200"/>
              </a:spcBef>
              <a:buClr>
                <a:srgbClr val="D95536"/>
              </a:buClr>
            </a:pPr>
            <a:r>
              <a:rPr lang="pt-BR" sz="2000" b="1" dirty="0">
                <a:solidFill>
                  <a:srgbClr val="575756"/>
                </a:solidFill>
              </a:rPr>
              <a:t>Information on functional molecular subtyping</a:t>
            </a:r>
            <a:r>
              <a:rPr lang="pt-BR" sz="2000" dirty="0">
                <a:solidFill>
                  <a:srgbClr val="575756"/>
                </a:solidFill>
              </a:rPr>
              <a:t> with BluePrint and pCR rate with neoadjuvant chemotherapy</a:t>
            </a:r>
          </a:p>
          <a:p>
            <a:pPr marL="0" indent="0" defTabSz="342900">
              <a:lnSpc>
                <a:spcPct val="100000"/>
              </a:lnSpc>
              <a:spcBef>
                <a:spcPts val="1200"/>
              </a:spcBef>
              <a:buClr>
                <a:srgbClr val="D95536"/>
              </a:buClr>
              <a:buNone/>
            </a:pPr>
            <a:r>
              <a:rPr lang="pt-BR" sz="1600" dirty="0">
                <a:solidFill>
                  <a:srgbClr val="575756"/>
                </a:solidFill>
              </a:rPr>
              <a:t>     </a:t>
            </a:r>
            <a:r>
              <a:rPr lang="pt-BR" sz="1800" b="1" dirty="0">
                <a:solidFill>
                  <a:schemeClr val="accent5">
                    <a:lumMod val="75000"/>
                  </a:schemeClr>
                </a:solidFill>
              </a:rPr>
              <a:t>NOTE:</a:t>
            </a:r>
            <a:r>
              <a:rPr lang="pt-BR" sz="1800" b="1" dirty="0">
                <a:solidFill>
                  <a:srgbClr val="575756"/>
                </a:solidFill>
              </a:rPr>
              <a:t> </a:t>
            </a:r>
            <a:r>
              <a:rPr lang="pt-BR" sz="1800" b="1" dirty="0">
                <a:solidFill>
                  <a:srgbClr val="D95536"/>
                </a:solidFill>
              </a:rPr>
              <a:t>*</a:t>
            </a:r>
            <a:r>
              <a:rPr lang="pt-BR" sz="1800" dirty="0">
                <a:solidFill>
                  <a:srgbClr val="575756"/>
                </a:solidFill>
              </a:rPr>
              <a:t>Only included when BluePrint test has been ordered </a:t>
            </a:r>
            <a:endParaRPr lang="pt-BR" sz="1600" dirty="0">
              <a:solidFill>
                <a:srgbClr val="575756"/>
              </a:solidFill>
            </a:endParaRPr>
          </a:p>
          <a:p>
            <a:pPr defTabSz="342900">
              <a:lnSpc>
                <a:spcPct val="100000"/>
              </a:lnSpc>
              <a:spcBef>
                <a:spcPts val="1200"/>
              </a:spcBef>
              <a:buClr>
                <a:srgbClr val="D95536"/>
              </a:buClr>
            </a:pPr>
            <a:r>
              <a:rPr lang="en-US" sz="2000" dirty="0">
                <a:solidFill>
                  <a:srgbClr val="575756"/>
                </a:solidFill>
              </a:rPr>
              <a:t>Can support discussions with patients regarding their treatment management decision</a:t>
            </a:r>
          </a:p>
        </p:txBody>
      </p:sp>
      <p:sp>
        <p:nvSpPr>
          <p:cNvPr id="20" name="TextBox 19">
            <a:extLst>
              <a:ext uri="{FF2B5EF4-FFF2-40B4-BE49-F238E27FC236}">
                <a16:creationId xmlns:a16="http://schemas.microsoft.com/office/drawing/2014/main" id="{3E118915-F943-449E-97BC-C088F45BA8C2}"/>
              </a:ext>
            </a:extLst>
          </p:cNvPr>
          <p:cNvSpPr txBox="1"/>
          <p:nvPr/>
        </p:nvSpPr>
        <p:spPr>
          <a:xfrm>
            <a:off x="400934" y="1631244"/>
            <a:ext cx="6931918" cy="738664"/>
          </a:xfrm>
          <a:prstGeom prst="rect">
            <a:avLst/>
          </a:prstGeom>
          <a:noFill/>
        </p:spPr>
        <p:txBody>
          <a:bodyPr wrap="square" rtlCol="0">
            <a:spAutoFit/>
          </a:bodyPr>
          <a:lstStyle>
            <a:defPPr>
              <a:defRPr lang="en-US"/>
            </a:defPPr>
            <a:lvl1pPr algn="ctr">
              <a:defRPr sz="1100" b="1">
                <a:solidFill>
                  <a:srgbClr val="4E4A4C"/>
                </a:solidFill>
                <a:latin typeface="Century Gothic" panose="020B0502020202020204" pitchFamily="34" charset="0"/>
              </a:defRPr>
            </a:lvl1pPr>
          </a:lstStyle>
          <a:p>
            <a:pPr algn="l"/>
            <a:r>
              <a:rPr lang="en-US" sz="2100" dirty="0">
                <a:solidFill>
                  <a:srgbClr val="D95536"/>
                </a:solidFill>
                <a:latin typeface="+mn-lt"/>
              </a:rPr>
              <a:t>Clinical risk assessment reference table and BluePrint molecular subtyping</a:t>
            </a:r>
          </a:p>
        </p:txBody>
      </p:sp>
      <p:sp>
        <p:nvSpPr>
          <p:cNvPr id="2" name="Rectangle 1">
            <a:extLst>
              <a:ext uri="{FF2B5EF4-FFF2-40B4-BE49-F238E27FC236}">
                <a16:creationId xmlns:a16="http://schemas.microsoft.com/office/drawing/2014/main" id="{BDF2FC13-7A09-40E8-8CF8-0997F4A63A7F}"/>
              </a:ext>
            </a:extLst>
          </p:cNvPr>
          <p:cNvSpPr/>
          <p:nvPr/>
        </p:nvSpPr>
        <p:spPr>
          <a:xfrm>
            <a:off x="8272046" y="4226835"/>
            <a:ext cx="338554" cy="461665"/>
          </a:xfrm>
          <a:prstGeom prst="rect">
            <a:avLst/>
          </a:prstGeom>
        </p:spPr>
        <p:txBody>
          <a:bodyPr wrap="none">
            <a:spAutoFit/>
          </a:bodyPr>
          <a:lstStyle/>
          <a:p>
            <a:r>
              <a:rPr lang="en-US" sz="2400" b="1" dirty="0">
                <a:solidFill>
                  <a:srgbClr val="D95536"/>
                </a:solidFill>
              </a:rPr>
              <a:t>*</a:t>
            </a:r>
            <a:endParaRPr lang="en-GB" sz="2400" b="1" dirty="0"/>
          </a:p>
        </p:txBody>
      </p:sp>
    </p:spTree>
    <p:extLst>
      <p:ext uri="{BB962C8B-B14F-4D97-AF65-F5344CB8AC3E}">
        <p14:creationId xmlns:p14="http://schemas.microsoft.com/office/powerpoint/2010/main" val="196398577"/>
      </p:ext>
    </p:extLst>
  </p:cSld>
  <p:clrMapOvr>
    <a:masterClrMapping/>
  </p:clrMapOvr>
  <mc:AlternateContent xmlns:mc="http://schemas.openxmlformats.org/markup-compatibility/2006" xmlns:p14="http://schemas.microsoft.com/office/powerpoint/2010/main">
    <mc:Choice Requires="p14">
      <p:transition spd="slow" p14:dur="2000" advTm="37350"/>
    </mc:Choice>
    <mc:Fallback xmlns="">
      <p:transition spd="slow" advTm="373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F2415B-A109-416F-AC24-1D52326A35FF}"/>
              </a:ext>
            </a:extLst>
          </p:cNvPr>
          <p:cNvSpPr/>
          <p:nvPr/>
        </p:nvSpPr>
        <p:spPr>
          <a:xfrm>
            <a:off x="0" y="6317355"/>
            <a:ext cx="12192000" cy="365125"/>
          </a:xfrm>
          <a:prstGeom prst="rect">
            <a:avLst/>
          </a:prstGeom>
          <a:solidFill>
            <a:srgbClr val="7FA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www.agendia.com</a:t>
            </a:r>
          </a:p>
        </p:txBody>
      </p:sp>
      <p:sp>
        <p:nvSpPr>
          <p:cNvPr id="4" name="Slide Number Placeholder 3">
            <a:extLst>
              <a:ext uri="{FF2B5EF4-FFF2-40B4-BE49-F238E27FC236}">
                <a16:creationId xmlns:a16="http://schemas.microsoft.com/office/drawing/2014/main" id="{ED66A80E-050A-41AF-92B7-274C9203F8BB}"/>
              </a:ext>
            </a:extLst>
          </p:cNvPr>
          <p:cNvSpPr>
            <a:spLocks noGrp="1"/>
          </p:cNvSpPr>
          <p:nvPr>
            <p:ph type="sldNum" sz="quarter" idx="12"/>
          </p:nvPr>
        </p:nvSpPr>
        <p:spPr/>
        <p:txBody>
          <a:bodyPr/>
          <a:lstStyle/>
          <a:p>
            <a:fld id="{7A0D5EDE-DD7A-4AD8-8B64-BAEA4848BEAD}" type="slidenum">
              <a:rPr lang="en-US" smtClean="0">
                <a:solidFill>
                  <a:schemeClr val="bg1"/>
                </a:solidFill>
              </a:rPr>
              <a:t>8</a:t>
            </a:fld>
            <a:endParaRPr lang="en-US" dirty="0">
              <a:solidFill>
                <a:schemeClr val="bg1"/>
              </a:solidFill>
            </a:endParaRPr>
          </a:p>
        </p:txBody>
      </p:sp>
      <p:sp>
        <p:nvSpPr>
          <p:cNvPr id="8" name="Title 1">
            <a:extLst>
              <a:ext uri="{FF2B5EF4-FFF2-40B4-BE49-F238E27FC236}">
                <a16:creationId xmlns:a16="http://schemas.microsoft.com/office/drawing/2014/main" id="{5BE08131-2793-41DB-8F4D-A5C7B61CC1FA}"/>
              </a:ext>
            </a:extLst>
          </p:cNvPr>
          <p:cNvSpPr>
            <a:spLocks noGrp="1"/>
          </p:cNvSpPr>
          <p:nvPr>
            <p:ph type="title"/>
          </p:nvPr>
        </p:nvSpPr>
        <p:spPr>
          <a:xfrm>
            <a:off x="374073" y="293406"/>
            <a:ext cx="10979727" cy="1325563"/>
          </a:xfrm>
        </p:spPr>
        <p:txBody>
          <a:bodyPr>
            <a:normAutofit/>
          </a:bodyPr>
          <a:lstStyle/>
          <a:p>
            <a:r>
              <a:rPr lang="en-US" sz="3600" dirty="0">
                <a:solidFill>
                  <a:srgbClr val="7FA8AD"/>
                </a:solidFill>
                <a:latin typeface="+mn-lt"/>
              </a:rPr>
              <a:t>Summary of Results: Overview</a:t>
            </a:r>
            <a:br>
              <a:rPr lang="en-US" sz="3600" dirty="0">
                <a:solidFill>
                  <a:srgbClr val="7FA8AD"/>
                </a:solidFill>
                <a:latin typeface="+mn-lt"/>
              </a:rPr>
            </a:br>
            <a:r>
              <a:rPr lang="en-US" sz="3200" i="1" dirty="0">
                <a:solidFill>
                  <a:srgbClr val="7FA8AD"/>
                </a:solidFill>
                <a:latin typeface="+mn-lt"/>
              </a:rPr>
              <a:t>Page 3</a:t>
            </a:r>
            <a:endParaRPr lang="en-US" i="1" dirty="0">
              <a:latin typeface="+mn-lt"/>
            </a:endParaRPr>
          </a:p>
        </p:txBody>
      </p:sp>
      <p:pic>
        <p:nvPicPr>
          <p:cNvPr id="9" name="Picture 8">
            <a:extLst>
              <a:ext uri="{FF2B5EF4-FFF2-40B4-BE49-F238E27FC236}">
                <a16:creationId xmlns:a16="http://schemas.microsoft.com/office/drawing/2014/main" id="{CA9B6724-4C0E-4ABC-BCAB-E50D2A2DFF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866" y="281131"/>
            <a:ext cx="1559680" cy="949325"/>
          </a:xfrm>
          <a:prstGeom prst="rect">
            <a:avLst/>
          </a:prstGeom>
        </p:spPr>
      </p:pic>
      <p:sp>
        <p:nvSpPr>
          <p:cNvPr id="15" name="Content Placeholder 2">
            <a:extLst>
              <a:ext uri="{FF2B5EF4-FFF2-40B4-BE49-F238E27FC236}">
                <a16:creationId xmlns:a16="http://schemas.microsoft.com/office/drawing/2014/main" id="{6260436E-AE6C-4358-B10F-9E406B795234}"/>
              </a:ext>
            </a:extLst>
          </p:cNvPr>
          <p:cNvSpPr>
            <a:spLocks noGrp="1"/>
          </p:cNvSpPr>
          <p:nvPr>
            <p:ph idx="1"/>
          </p:nvPr>
        </p:nvSpPr>
        <p:spPr>
          <a:xfrm>
            <a:off x="522316" y="2572871"/>
            <a:ext cx="6809509" cy="3476926"/>
          </a:xfrm>
          <a:ln w="19050">
            <a:solidFill>
              <a:srgbClr val="575756"/>
            </a:solidFill>
          </a:ln>
        </p:spPr>
        <p:txBody>
          <a:bodyPr>
            <a:normAutofit lnSpcReduction="10000"/>
          </a:bodyPr>
          <a:lstStyle/>
          <a:p>
            <a:pPr defTabSz="342900">
              <a:lnSpc>
                <a:spcPct val="100000"/>
              </a:lnSpc>
              <a:spcBef>
                <a:spcPts val="1200"/>
              </a:spcBef>
              <a:buClr>
                <a:srgbClr val="D95536"/>
              </a:buClr>
            </a:pPr>
            <a:r>
              <a:rPr lang="en-US" sz="2000" dirty="0">
                <a:solidFill>
                  <a:srgbClr val="575756"/>
                </a:solidFill>
              </a:rPr>
              <a:t>If a patient has an MPI of &gt; +0.355 they are </a:t>
            </a:r>
            <a:r>
              <a:rPr lang="en-US" sz="2000" b="1" dirty="0">
                <a:solidFill>
                  <a:srgbClr val="575756"/>
                </a:solidFill>
              </a:rPr>
              <a:t>Late Recurrence (20yr) Low Risk (LRLR)</a:t>
            </a:r>
          </a:p>
          <a:p>
            <a:pPr lvl="1" defTabSz="342900">
              <a:lnSpc>
                <a:spcPct val="100000"/>
              </a:lnSpc>
              <a:spcBef>
                <a:spcPts val="1200"/>
              </a:spcBef>
              <a:buClr>
                <a:srgbClr val="D95536"/>
              </a:buClr>
              <a:buFont typeface="Courier New" panose="02070309020205020404" pitchFamily="49" charset="0"/>
              <a:buChar char="o"/>
            </a:pPr>
            <a:r>
              <a:rPr lang="en-US" sz="1600" dirty="0">
                <a:solidFill>
                  <a:srgbClr val="575756"/>
                </a:solidFill>
              </a:rPr>
              <a:t>This subgroup identifies patients with an excellent 20-year survival with limited or no hormone therapy</a:t>
            </a:r>
          </a:p>
          <a:p>
            <a:pPr defTabSz="342900">
              <a:lnSpc>
                <a:spcPct val="100000"/>
              </a:lnSpc>
              <a:spcBef>
                <a:spcPts val="1200"/>
              </a:spcBef>
              <a:buClr>
                <a:srgbClr val="D95536"/>
              </a:buClr>
            </a:pPr>
            <a:r>
              <a:rPr lang="en-US" sz="2000" b="1" dirty="0">
                <a:solidFill>
                  <a:srgbClr val="575756"/>
                </a:solidFill>
              </a:rPr>
              <a:t>If applicable, </a:t>
            </a:r>
            <a:r>
              <a:rPr lang="en-US" sz="2000" dirty="0">
                <a:solidFill>
                  <a:srgbClr val="575756"/>
                </a:solidFill>
              </a:rPr>
              <a:t>LRLR Summary of Results will be added to the  report as a third page</a:t>
            </a:r>
          </a:p>
          <a:p>
            <a:pPr defTabSz="342900">
              <a:lnSpc>
                <a:spcPct val="100000"/>
              </a:lnSpc>
              <a:spcBef>
                <a:spcPts val="1200"/>
              </a:spcBef>
              <a:buClr>
                <a:srgbClr val="D95536"/>
              </a:buClr>
            </a:pPr>
            <a:r>
              <a:rPr lang="en-US" sz="2000" b="1" dirty="0">
                <a:solidFill>
                  <a:srgbClr val="575756"/>
                </a:solidFill>
              </a:rPr>
              <a:t>It contains:</a:t>
            </a:r>
          </a:p>
          <a:p>
            <a:pPr lvl="1" defTabSz="342900">
              <a:lnSpc>
                <a:spcPct val="100000"/>
              </a:lnSpc>
              <a:spcBef>
                <a:spcPts val="1200"/>
              </a:spcBef>
              <a:buClr>
                <a:srgbClr val="D95536"/>
              </a:buClr>
              <a:buFont typeface="Courier New" panose="02070309020205020404" pitchFamily="49" charset="0"/>
              <a:buChar char="o"/>
            </a:pPr>
            <a:r>
              <a:rPr lang="en-US" sz="1600" dirty="0">
                <a:solidFill>
                  <a:srgbClr val="575756"/>
                </a:solidFill>
              </a:rPr>
              <a:t>Data from the STO-3 trial</a:t>
            </a:r>
          </a:p>
          <a:p>
            <a:pPr lvl="1" defTabSz="342900">
              <a:lnSpc>
                <a:spcPct val="100000"/>
              </a:lnSpc>
              <a:spcBef>
                <a:spcPts val="1200"/>
              </a:spcBef>
              <a:buClr>
                <a:srgbClr val="D95536"/>
              </a:buClr>
              <a:buFont typeface="Courier New" panose="02070309020205020404" pitchFamily="49" charset="0"/>
              <a:buChar char="o"/>
            </a:pPr>
            <a:r>
              <a:rPr lang="en-US" sz="1600" dirty="0">
                <a:solidFill>
                  <a:srgbClr val="575756"/>
                </a:solidFill>
              </a:rPr>
              <a:t>20-year outcome data for patients with limited and no hormone therapy</a:t>
            </a:r>
          </a:p>
        </p:txBody>
      </p:sp>
      <p:sp>
        <p:nvSpPr>
          <p:cNvPr id="20" name="TextBox 19">
            <a:extLst>
              <a:ext uri="{FF2B5EF4-FFF2-40B4-BE49-F238E27FC236}">
                <a16:creationId xmlns:a16="http://schemas.microsoft.com/office/drawing/2014/main" id="{3E118915-F943-449E-97BC-C088F45BA8C2}"/>
              </a:ext>
            </a:extLst>
          </p:cNvPr>
          <p:cNvSpPr txBox="1"/>
          <p:nvPr/>
        </p:nvSpPr>
        <p:spPr>
          <a:xfrm>
            <a:off x="400934" y="1631244"/>
            <a:ext cx="6931918" cy="415498"/>
          </a:xfrm>
          <a:prstGeom prst="rect">
            <a:avLst/>
          </a:prstGeom>
          <a:noFill/>
        </p:spPr>
        <p:txBody>
          <a:bodyPr wrap="square" rtlCol="0">
            <a:spAutoFit/>
          </a:bodyPr>
          <a:lstStyle>
            <a:defPPr>
              <a:defRPr lang="en-US"/>
            </a:defPPr>
            <a:lvl1pPr algn="ctr">
              <a:defRPr sz="1100" b="1">
                <a:solidFill>
                  <a:srgbClr val="4E4A4C"/>
                </a:solidFill>
                <a:latin typeface="Century Gothic" panose="020B0502020202020204" pitchFamily="34" charset="0"/>
              </a:defRPr>
            </a:lvl1pPr>
          </a:lstStyle>
          <a:p>
            <a:pPr algn="l"/>
            <a:r>
              <a:rPr lang="en-US" sz="2100" dirty="0" err="1">
                <a:solidFill>
                  <a:srgbClr val="D95536"/>
                </a:solidFill>
                <a:latin typeface="+mn-lt"/>
              </a:rPr>
              <a:t>MammaPrint</a:t>
            </a:r>
            <a:r>
              <a:rPr lang="en-US" sz="2100" dirty="0">
                <a:solidFill>
                  <a:srgbClr val="D95536"/>
                </a:solidFill>
                <a:latin typeface="+mn-lt"/>
              </a:rPr>
              <a:t> Late Recurrence (20yr) Low Risk Result</a:t>
            </a:r>
          </a:p>
        </p:txBody>
      </p:sp>
      <p:pic>
        <p:nvPicPr>
          <p:cNvPr id="2" name="Picture 1">
            <a:extLst>
              <a:ext uri="{FF2B5EF4-FFF2-40B4-BE49-F238E27FC236}">
                <a16:creationId xmlns:a16="http://schemas.microsoft.com/office/drawing/2014/main" id="{22B6802D-FFA5-4DCF-B3A1-14FB8DDF209E}"/>
              </a:ext>
            </a:extLst>
          </p:cNvPr>
          <p:cNvPicPr>
            <a:picLocks noChangeAspect="1"/>
          </p:cNvPicPr>
          <p:nvPr/>
        </p:nvPicPr>
        <p:blipFill>
          <a:blip r:embed="rId3"/>
          <a:stretch>
            <a:fillRect/>
          </a:stretch>
        </p:blipFill>
        <p:spPr>
          <a:xfrm>
            <a:off x="8375087" y="1483331"/>
            <a:ext cx="3214226" cy="4566466"/>
          </a:xfrm>
          <a:prstGeom prst="rect">
            <a:avLst/>
          </a:prstGeom>
          <a:ln>
            <a:solidFill>
              <a:srgbClr val="7FA8AD"/>
            </a:solidFill>
          </a:ln>
        </p:spPr>
      </p:pic>
    </p:spTree>
    <p:extLst>
      <p:ext uri="{BB962C8B-B14F-4D97-AF65-F5344CB8AC3E}">
        <p14:creationId xmlns:p14="http://schemas.microsoft.com/office/powerpoint/2010/main" val="3830314178"/>
      </p:ext>
    </p:extLst>
  </p:cSld>
  <p:clrMapOvr>
    <a:masterClrMapping/>
  </p:clrMapOvr>
  <mc:AlternateContent xmlns:mc="http://schemas.openxmlformats.org/markup-compatibility/2006" xmlns:p14="http://schemas.microsoft.com/office/powerpoint/2010/main">
    <mc:Choice Requires="p14">
      <p:transition spd="slow" p14:dur="2000" advTm="25870"/>
    </mc:Choice>
    <mc:Fallback xmlns="">
      <p:transition spd="slow" advTm="2587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F3A284-B283-40CF-ABC3-6065D89D0306}"/>
              </a:ext>
            </a:extLst>
          </p:cNvPr>
          <p:cNvSpPr>
            <a:spLocks noGrp="1"/>
          </p:cNvSpPr>
          <p:nvPr>
            <p:ph type="sldNum" sz="quarter" idx="12"/>
          </p:nvPr>
        </p:nvSpPr>
        <p:spPr/>
        <p:txBody>
          <a:bodyPr/>
          <a:lstStyle/>
          <a:p>
            <a:fld id="{7A0D5EDE-DD7A-4AD8-8B64-BAEA4848BEAD}" type="slidenum">
              <a:rPr lang="en-US" smtClean="0"/>
              <a:t>9</a:t>
            </a:fld>
            <a:endParaRPr lang="en-US"/>
          </a:p>
        </p:txBody>
      </p:sp>
      <p:pic>
        <p:nvPicPr>
          <p:cNvPr id="5" name="Picture 4" descr="A person smiling for the camera&#10;&#10;Description generated with very high confidence">
            <a:extLst>
              <a:ext uri="{FF2B5EF4-FFF2-40B4-BE49-F238E27FC236}">
                <a16:creationId xmlns:a16="http://schemas.microsoft.com/office/drawing/2014/main" id="{7A2950CC-C05C-4A64-A82A-928D6809F5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67" y="-62903"/>
            <a:ext cx="12200467" cy="6983805"/>
          </a:xfrm>
          <a:prstGeom prst="rect">
            <a:avLst/>
          </a:prstGeom>
        </p:spPr>
      </p:pic>
      <p:sp>
        <p:nvSpPr>
          <p:cNvPr id="6" name="Rectangle 5">
            <a:extLst>
              <a:ext uri="{FF2B5EF4-FFF2-40B4-BE49-F238E27FC236}">
                <a16:creationId xmlns:a16="http://schemas.microsoft.com/office/drawing/2014/main" id="{7B15B93E-BD09-4B61-AAFA-FA5374C36611}"/>
              </a:ext>
            </a:extLst>
          </p:cNvPr>
          <p:cNvSpPr/>
          <p:nvPr/>
        </p:nvSpPr>
        <p:spPr>
          <a:xfrm>
            <a:off x="0" y="389467"/>
            <a:ext cx="5436524" cy="1253066"/>
          </a:xfrm>
          <a:prstGeom prst="rect">
            <a:avLst/>
          </a:prstGeom>
          <a:solidFill>
            <a:srgbClr val="7FA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en-US" sz="3600" dirty="0">
                <a:solidFill>
                  <a:schemeClr val="bg1"/>
                </a:solidFill>
              </a:rPr>
              <a:t>Summary of Results</a:t>
            </a:r>
            <a:br>
              <a:rPr lang="en-US" sz="3600" dirty="0">
                <a:solidFill>
                  <a:schemeClr val="bg1"/>
                </a:solidFill>
              </a:rPr>
            </a:br>
            <a:r>
              <a:rPr lang="en-US" sz="3200" i="1" dirty="0">
                <a:solidFill>
                  <a:schemeClr val="bg1"/>
                </a:solidFill>
              </a:rPr>
              <a:t>Examples and in-depth review</a:t>
            </a:r>
            <a:endParaRPr lang="en-US" sz="3600" i="1" dirty="0">
              <a:solidFill>
                <a:schemeClr val="bg1"/>
              </a:solidFill>
            </a:endParaRPr>
          </a:p>
        </p:txBody>
      </p:sp>
    </p:spTree>
    <p:extLst>
      <p:ext uri="{BB962C8B-B14F-4D97-AF65-F5344CB8AC3E}">
        <p14:creationId xmlns:p14="http://schemas.microsoft.com/office/powerpoint/2010/main" val="1940227130"/>
      </p:ext>
    </p:extLst>
  </p:cSld>
  <p:clrMapOvr>
    <a:masterClrMapping/>
  </p:clrMapOvr>
  <mc:AlternateContent xmlns:mc="http://schemas.openxmlformats.org/markup-compatibility/2006" xmlns:p14="http://schemas.microsoft.com/office/powerpoint/2010/main">
    <mc:Choice Requires="p14">
      <p:transition spd="slow" p14:dur="2000" advTm="9460"/>
    </mc:Choice>
    <mc:Fallback xmlns="">
      <p:transition spd="slow" advTm="9460"/>
    </mc:Fallback>
  </mc:AlternateContent>
</p:sld>
</file>

<file path=ppt/theme/theme1.xml><?xml version="1.0" encoding="utf-8"?>
<a:theme xmlns:a="http://schemas.openxmlformats.org/drawingml/2006/main" name="blank">
  <a:themeElements>
    <a:clrScheme name="Custom 3">
      <a:dk1>
        <a:sysClr val="windowText" lastClr="000000"/>
      </a:dk1>
      <a:lt1>
        <a:sysClr val="window" lastClr="FFFFFF"/>
      </a:lt1>
      <a:dk2>
        <a:srgbClr val="4F868E"/>
      </a:dk2>
      <a:lt2>
        <a:srgbClr val="E7E6E6"/>
      </a:lt2>
      <a:accent1>
        <a:srgbClr val="4F868E"/>
      </a:accent1>
      <a:accent2>
        <a:srgbClr val="619FA8"/>
      </a:accent2>
      <a:accent3>
        <a:srgbClr val="7BAFB7"/>
      </a:accent3>
      <a:accent4>
        <a:srgbClr val="96BFC5"/>
      </a:accent4>
      <a:accent5>
        <a:srgbClr val="B0CFD4"/>
      </a:accent5>
      <a:accent6>
        <a:srgbClr val="CADFE2"/>
      </a:accent6>
      <a:hlink>
        <a:srgbClr val="0563C1"/>
      </a:hlink>
      <a:folHlink>
        <a:srgbClr val="954F72"/>
      </a:folHlink>
    </a:clrScheme>
    <a:fontScheme name="Custom 1">
      <a:majorFont>
        <a:latin typeface="Avenir"/>
        <a:ea typeface=""/>
        <a:cs typeface=""/>
      </a:majorFont>
      <a:minorFont>
        <a:latin typeface="Aveni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jectReviewMeeting Q3 07262017 FINAL.pptx" id="{2B2712CA-2357-4DFE-A32A-131B39DB35BE}" vid="{CAF1FB74-8ABF-4845-BFDB-8C7992DCD651}"/>
    </a:ext>
  </a:extLst>
</a:theme>
</file>

<file path=ppt/theme/theme2.xml><?xml version="1.0" encoding="utf-8"?>
<a:theme xmlns:a="http://schemas.openxmlformats.org/drawingml/2006/main" name="Agendia Widescree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jectReviewMeeting Q3 07262017 FINAL.pptx" id="{2B2712CA-2357-4DFE-A32A-131B39DB35BE}" vid="{139EBDBA-E52B-4B81-BCE6-B548B28DC20E}"/>
    </a:ext>
  </a:extLst>
</a:theme>
</file>

<file path=ppt/theme/theme3.xml><?xml version="1.0" encoding="utf-8"?>
<a:theme xmlns:a="http://schemas.openxmlformats.org/drawingml/2006/main" name="1_Agendia Widescreen Template">
  <a:themeElements>
    <a:clrScheme name="Custom 3">
      <a:dk1>
        <a:sysClr val="windowText" lastClr="000000"/>
      </a:dk1>
      <a:lt1>
        <a:sysClr val="window" lastClr="FFFFFF"/>
      </a:lt1>
      <a:dk2>
        <a:srgbClr val="4F868E"/>
      </a:dk2>
      <a:lt2>
        <a:srgbClr val="E7E6E6"/>
      </a:lt2>
      <a:accent1>
        <a:srgbClr val="4F868E"/>
      </a:accent1>
      <a:accent2>
        <a:srgbClr val="619FA8"/>
      </a:accent2>
      <a:accent3>
        <a:srgbClr val="7BAFB7"/>
      </a:accent3>
      <a:accent4>
        <a:srgbClr val="96BFC5"/>
      </a:accent4>
      <a:accent5>
        <a:srgbClr val="B0CFD4"/>
      </a:accent5>
      <a:accent6>
        <a:srgbClr val="CADFE2"/>
      </a:accent6>
      <a:hlink>
        <a:srgbClr val="0563C1"/>
      </a:hlink>
      <a:folHlink>
        <a:srgbClr val="954F72"/>
      </a:folHlink>
    </a:clrScheme>
    <a:fontScheme name="Custom 1">
      <a:majorFont>
        <a:latin typeface="Avenir"/>
        <a:ea typeface=""/>
        <a:cs typeface=""/>
      </a:majorFont>
      <a:minorFont>
        <a:latin typeface="Aveni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jectReviewMeeting Q3 07262017 FINAL.pptx" id="{2B2712CA-2357-4DFE-A32A-131B39DB35BE}" vid="{F1B236AE-A4FE-4C53-A225-B70F743937A5}"/>
    </a:ext>
  </a:extLst>
</a:theme>
</file>

<file path=ppt/theme/theme4.xml><?xml version="1.0" encoding="utf-8"?>
<a:theme xmlns:a="http://schemas.openxmlformats.org/drawingml/2006/main" name="Office Theme">
  <a:themeElements>
    <a:clrScheme name="Custom 2">
      <a:dk1>
        <a:sysClr val="windowText" lastClr="000000"/>
      </a:dk1>
      <a:lt1>
        <a:sysClr val="window" lastClr="FFFFFF"/>
      </a:lt1>
      <a:dk2>
        <a:srgbClr val="7FA8AD"/>
      </a:dk2>
      <a:lt2>
        <a:srgbClr val="E7E6E6"/>
      </a:lt2>
      <a:accent1>
        <a:srgbClr val="7FA8AD"/>
      </a:accent1>
      <a:accent2>
        <a:srgbClr val="7FA8AD"/>
      </a:accent2>
      <a:accent3>
        <a:srgbClr val="7FA8AD"/>
      </a:accent3>
      <a:accent4>
        <a:srgbClr val="7FA8AD"/>
      </a:accent4>
      <a:accent5>
        <a:srgbClr val="7FA8AD"/>
      </a:accent5>
      <a:accent6>
        <a:srgbClr val="CADFE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ProjectReviewMeeting Q3 07262017 FINAL</Template>
  <TotalTime>11040</TotalTime>
  <Words>2048</Words>
  <Application>Microsoft Office PowerPoint</Application>
  <PresentationFormat>Widescreen</PresentationFormat>
  <Paragraphs>267</Paragraphs>
  <Slides>28</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Arial</vt:lpstr>
      <vt:lpstr>Avenir</vt:lpstr>
      <vt:lpstr>Avenir-Roman</vt:lpstr>
      <vt:lpstr>Calibri</vt:lpstr>
      <vt:lpstr>Calibri Light</vt:lpstr>
      <vt:lpstr>Century Gothic</vt:lpstr>
      <vt:lpstr>Courier New</vt:lpstr>
      <vt:lpstr>blank</vt:lpstr>
      <vt:lpstr>Agendia Widescreen Template</vt:lpstr>
      <vt:lpstr>1_Agendia Widescreen Template</vt:lpstr>
      <vt:lpstr>Office Theme</vt:lpstr>
      <vt:lpstr>PowerPoint Presentation</vt:lpstr>
      <vt:lpstr>Why update the Summary of Results?</vt:lpstr>
      <vt:lpstr>Introducing the new Summary of Results</vt:lpstr>
      <vt:lpstr>What has changed?</vt:lpstr>
      <vt:lpstr>PowerPoint Presentation</vt:lpstr>
      <vt:lpstr>Summary of Results: Overview Page 1</vt:lpstr>
      <vt:lpstr>Summary of Results: Overview Page 2</vt:lpstr>
      <vt:lpstr>Summary of Results: Overview Page 3</vt:lpstr>
      <vt:lpstr>PowerPoint Presentation</vt:lpstr>
      <vt:lpstr>MammaPrint Low Risk</vt:lpstr>
      <vt:lpstr>Summary of Results MammaPrint Low Risk, BluePrint Luminal-Type (A), LRLR</vt:lpstr>
      <vt:lpstr>MammaPrint Low Risk Page 1</vt:lpstr>
      <vt:lpstr>PowerPoint Presentation</vt:lpstr>
      <vt:lpstr>PowerPoint Presentation</vt:lpstr>
      <vt:lpstr>Page 2</vt:lpstr>
      <vt:lpstr>PowerPoint Presentation</vt:lpstr>
      <vt:lpstr>PowerPoint Presentation</vt:lpstr>
      <vt:lpstr>Late Recurrence (20yr) Low Risk Page 3</vt:lpstr>
      <vt:lpstr>PowerPoint Presentation</vt:lpstr>
      <vt:lpstr>PowerPoint Presentation</vt:lpstr>
      <vt:lpstr>MammaPrint High Risk</vt:lpstr>
      <vt:lpstr>MammaPrint High Risk Page 1 </vt:lpstr>
      <vt:lpstr>PowerPoint Presentation</vt:lpstr>
      <vt:lpstr>PowerPoint Presentation</vt:lpstr>
      <vt:lpstr>Summary of Results</vt:lpstr>
      <vt:lpstr>Resources and Support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MammaPrint BluePrint Breast Cancer Recurrence and Molecular Subtyping Kit</dc:title>
  <dc:creator>David Mekeel</dc:creator>
  <cp:lastModifiedBy>Jen Lewis</cp:lastModifiedBy>
  <cp:revision>190</cp:revision>
  <cp:lastPrinted>2017-07-19T11:38:29Z</cp:lastPrinted>
  <dcterms:created xsi:type="dcterms:W3CDTF">2017-08-24T18:02:56Z</dcterms:created>
  <dcterms:modified xsi:type="dcterms:W3CDTF">2018-07-17T14:24:21Z</dcterms:modified>
</cp:coreProperties>
</file>